
<file path=[Content_Types].xml><?xml version="1.0" encoding="utf-8"?>
<Types xmlns="http://schemas.openxmlformats.org/package/2006/content-types">
  <Default Extension="png" ContentType="image/png"/>
  <Default Extension="jfif" ContentType="image/jpeg"/>
  <Default Extension="tmp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324" r:id="rId2"/>
    <p:sldId id="288" r:id="rId3"/>
    <p:sldId id="392" r:id="rId4"/>
    <p:sldId id="393" r:id="rId5"/>
    <p:sldId id="394" r:id="rId6"/>
    <p:sldId id="395" r:id="rId7"/>
    <p:sldId id="396" r:id="rId8"/>
    <p:sldId id="398" r:id="rId9"/>
    <p:sldId id="405" r:id="rId10"/>
    <p:sldId id="412" r:id="rId11"/>
    <p:sldId id="414" r:id="rId12"/>
    <p:sldId id="415" r:id="rId13"/>
    <p:sldId id="416" r:id="rId14"/>
    <p:sldId id="417" r:id="rId15"/>
    <p:sldId id="419" r:id="rId16"/>
    <p:sldId id="437" r:id="rId17"/>
    <p:sldId id="512" r:id="rId18"/>
    <p:sldId id="438" r:id="rId19"/>
    <p:sldId id="439" r:id="rId20"/>
    <p:sldId id="425" r:id="rId21"/>
    <p:sldId id="508" r:id="rId22"/>
    <p:sldId id="509" r:id="rId23"/>
    <p:sldId id="510" r:id="rId24"/>
    <p:sldId id="511" r:id="rId25"/>
    <p:sldId id="426" r:id="rId26"/>
    <p:sldId id="427" r:id="rId27"/>
    <p:sldId id="428" r:id="rId28"/>
    <p:sldId id="429" r:id="rId29"/>
    <p:sldId id="430" r:id="rId30"/>
    <p:sldId id="431" r:id="rId31"/>
    <p:sldId id="433" r:id="rId32"/>
    <p:sldId id="435" r:id="rId33"/>
    <p:sldId id="436" r:id="rId34"/>
    <p:sldId id="440" r:id="rId35"/>
    <p:sldId id="441" r:id="rId36"/>
    <p:sldId id="442" r:id="rId37"/>
    <p:sldId id="443" r:id="rId38"/>
    <p:sldId id="444" r:id="rId39"/>
    <p:sldId id="445" r:id="rId40"/>
    <p:sldId id="446" r:id="rId41"/>
    <p:sldId id="447" r:id="rId42"/>
    <p:sldId id="448" r:id="rId43"/>
    <p:sldId id="449" r:id="rId44"/>
    <p:sldId id="450" r:id="rId45"/>
    <p:sldId id="454" r:id="rId46"/>
    <p:sldId id="452" r:id="rId47"/>
    <p:sldId id="453" r:id="rId48"/>
    <p:sldId id="455" r:id="rId49"/>
    <p:sldId id="457" r:id="rId50"/>
    <p:sldId id="498" r:id="rId51"/>
    <p:sldId id="499" r:id="rId52"/>
    <p:sldId id="500" r:id="rId53"/>
    <p:sldId id="501" r:id="rId54"/>
    <p:sldId id="502" r:id="rId55"/>
    <p:sldId id="503" r:id="rId56"/>
    <p:sldId id="504" r:id="rId57"/>
    <p:sldId id="505" r:id="rId58"/>
    <p:sldId id="506" r:id="rId59"/>
    <p:sldId id="507" r:id="rId60"/>
    <p:sldId id="478" r:id="rId61"/>
    <p:sldId id="479" r:id="rId62"/>
    <p:sldId id="480" r:id="rId63"/>
    <p:sldId id="481" r:id="rId64"/>
    <p:sldId id="482" r:id="rId65"/>
    <p:sldId id="494" r:id="rId66"/>
    <p:sldId id="485" r:id="rId67"/>
    <p:sldId id="486" r:id="rId68"/>
  </p:sldIdLst>
  <p:sldSz cx="12192000" cy="6858000"/>
  <p:notesSz cx="6858000" cy="9144000"/>
  <p:embeddedFontLs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onsolas" panose="020B0609020204030204" pitchFamily="49" charset="0"/>
      <p:regular r:id="rId75"/>
      <p:bold r:id="rId76"/>
      <p:italic r:id="rId77"/>
      <p:boldItalic r:id="rId78"/>
    </p:embeddedFont>
    <p:embeddedFont>
      <p:font typeface="Roboto Condensed Light" panose="02000000000000000000" pitchFamily="2" charset="0"/>
      <p:regular r:id="rId79"/>
      <p:italic r:id="rId80"/>
    </p:embeddedFont>
    <p:embeddedFont>
      <p:font typeface="Wingdings 3" panose="05040102010807070707" pitchFamily="18" charset="2"/>
      <p:regular r:id="rId81"/>
    </p:embeddedFont>
    <p:embeddedFont>
      <p:font typeface="Open Sans Semibold" pitchFamily="2" charset="0"/>
      <p:bold r:id="rId82"/>
      <p:boldItalic r:id="rId83"/>
    </p:embeddedFont>
    <p:embeddedFont>
      <p:font typeface="Roboto Condensed" panose="02000000000000000000" pitchFamily="2" charset="0"/>
      <p:regular r:id="rId84"/>
      <p:bold r:id="rId85"/>
      <p:italic r:id="rId86"/>
      <p:boldItalic r:id="rId87"/>
    </p:embeddedFont>
    <p:embeddedFont>
      <p:font typeface="Cambria Math" panose="02040503050406030204" pitchFamily="18" charset="0"/>
      <p:regular r:id="rId88"/>
    </p:embeddedFont>
    <p:embeddedFont>
      <p:font typeface="Segoe UI Black" panose="020B0A02040204020203" pitchFamily="34" charset="0"/>
      <p:bold r:id="rId89"/>
      <p:boldItalic r:id="rId90"/>
    </p:embeddedFont>
    <p:embeddedFont>
      <p:font typeface="Wingdings 2" panose="05020102010507070707" pitchFamily="18" charset="2"/>
      <p:regular r:id="rId91"/>
    </p:embeddedFont>
    <p:embeddedFont>
      <p:font typeface="Open Sans" pitchFamily="2" charset="0"/>
      <p:regular r:id="rId92"/>
      <p:bold r:id="rId93"/>
      <p:italic r:id="rId94"/>
      <p:boldItalic r:id="rId9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XTh8aiElwtIRIxluQ3l9KA==" hashData="ihwaoXD2eQacOV3DSUZMO2848sR7po69fwJSeRTpzhgCqDQw1sIpMyfNCJ9LGdLzoZ0bLiiBRGXGzy1M2eqDSg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AD1457"/>
    <a:srgbClr val="424242"/>
    <a:srgbClr val="F9C5D7"/>
    <a:srgbClr val="3A6DB9"/>
    <a:srgbClr val="B84742"/>
    <a:srgbClr val="D4E9F8"/>
    <a:srgbClr val="008C9E"/>
    <a:srgbClr val="BFE2E7"/>
    <a:srgbClr val="F48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24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4.fntdata"/><Relationship Id="rId89" Type="http://schemas.openxmlformats.org/officeDocument/2006/relationships/font" Target="fonts/font1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90" Type="http://schemas.openxmlformats.org/officeDocument/2006/relationships/font" Target="fonts/font20.fntdata"/><Relationship Id="rId95" Type="http://schemas.openxmlformats.org/officeDocument/2006/relationships/font" Target="fonts/font2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font" Target="fonts/font18.fntdata"/><Relationship Id="rId91" Type="http://schemas.openxmlformats.org/officeDocument/2006/relationships/font" Target="fonts/font21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94" Type="http://schemas.openxmlformats.org/officeDocument/2006/relationships/font" Target="fonts/font24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92" Type="http://schemas.openxmlformats.org/officeDocument/2006/relationships/font" Target="fonts/font2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7.fntdata"/><Relationship Id="rId61" Type="http://schemas.openxmlformats.org/officeDocument/2006/relationships/slide" Target="slides/slide60.xml"/><Relationship Id="rId82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93" Type="http://schemas.openxmlformats.org/officeDocument/2006/relationships/font" Target="fonts/font23.fntdata"/><Relationship Id="rId98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921DC-3109-4569-9FE5-3F5BA0747F75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E4867-9854-45D8-A58B-AED9F0BB4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69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434" y="134346"/>
            <a:ext cx="2728975" cy="10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434" y="134346"/>
            <a:ext cx="2728975" cy="10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434" y="134346"/>
            <a:ext cx="2728975" cy="10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434" y="134346"/>
            <a:ext cx="2728975" cy="10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434" y="134346"/>
            <a:ext cx="2728975" cy="10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434" y="134346"/>
            <a:ext cx="2728975" cy="10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434" y="134346"/>
            <a:ext cx="2728975" cy="10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434" y="134346"/>
            <a:ext cx="2728975" cy="10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434" y="134346"/>
            <a:ext cx="2728975" cy="10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 Vaishnav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599" y="6604000"/>
            <a:ext cx="4270513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#2101CS401 (DAA)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Unit 2– Divide and Conquer Algorithm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/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solidFill>
            <a:srgbClr val="DFDFDF">
              <a:alpha val="49804"/>
            </a:srgbClr>
          </a:solidFill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>
              <a:def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 userDrawn="1"/>
        </p:nvGrpSpPr>
        <p:grpSpPr>
          <a:xfrm>
            <a:off x="10511124" y="773255"/>
            <a:ext cx="1596452" cy="598095"/>
            <a:chOff x="8219061" y="-663575"/>
            <a:chExt cx="1596452" cy="5980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61" y="-663575"/>
              <a:ext cx="1560315" cy="58745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8219061" y="-652934"/>
              <a:ext cx="159645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434" y="134346"/>
            <a:ext cx="2728975" cy="10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</a:t>
            </a:r>
            <a:r>
              <a:rPr lang="en-US" sz="1600" dirty="0" smtClean="0"/>
              <a:t>University</a:t>
            </a:r>
            <a:endParaRPr lang="en-US" sz="1600" dirty="0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918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z="1800" b="1" dirty="0" smtClean="0"/>
              <a:t>Analysis and Design of Algorithms </a:t>
            </a:r>
            <a:r>
              <a:rPr lang="en-US" sz="1800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(ADA</a:t>
            </a:r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</a:p>
          <a:p>
            <a:r>
              <a:rPr lang="en-US" dirty="0" smtClean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3150703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565204" y="2657799"/>
            <a:ext cx="2103120" cy="20866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434" y="134346"/>
            <a:ext cx="2728975" cy="10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06364"/>
            <a:ext cx="11684000" cy="808037"/>
          </a:xfrm>
        </p:spPr>
        <p:txBody>
          <a:bodyPr/>
          <a:lstStyle>
            <a:lvl1pPr algn="l"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90600"/>
            <a:ext cx="11684000" cy="5334000"/>
          </a:xfrm>
        </p:spPr>
        <p:txBody>
          <a:bodyPr>
            <a:normAutofit/>
          </a:bodyPr>
          <a:lstStyle>
            <a:lvl1pPr marL="342900" indent="-34290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22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200150" indent="-285750"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q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ktangel 1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 algn="ctr">
              <a:defRPr/>
            </a:pPr>
            <a:r>
              <a:rPr lang="en-US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Basics of Algorithms and Mathematics</a:t>
            </a:r>
            <a:r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</a:t>
            </a:r>
            <a:fld id="{0DFAFC65-7612-4714-8C31-D331BBD2B88A}" type="slidenum"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 algn="ctr">
                <a:defRPr/>
              </a:pPr>
              <a:t>‹#›</a:t>
            </a:fld>
            <a:r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Darshan </a:t>
            </a:r>
            <a:r>
              <a:rPr lang="da-DK" sz="18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Institute of Engineering &amp; </a:t>
            </a:r>
            <a:r>
              <a:rPr lang="da-DK" sz="18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Technology</a:t>
            </a:r>
            <a:endParaRPr lang="da-DK" sz="18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552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3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283765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#2101CS401 (DAA)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Unit 2– Divide and Conquer Algorithm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solidFill>
            <a:srgbClr val="F48CAF"/>
          </a:solidFill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vert="horz" lIns="216000" tIns="108000" rIns="216000" bIns="108000" rtlCol="0" anchor="ctr">
            <a:normAutofit/>
          </a:bodyPr>
          <a:lstStyle>
            <a:lvl1pPr>
              <a:defRPr lang="en-US" sz="3400" b="1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solidFill>
            <a:srgbClr val="DFDFDF">
              <a:alpha val="49804"/>
            </a:srgbClr>
          </a:solidFill>
          <a:ln>
            <a:noFill/>
          </a:ln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 userDrawn="1"/>
        </p:nvGrpSpPr>
        <p:grpSpPr>
          <a:xfrm>
            <a:off x="10511124" y="5919977"/>
            <a:ext cx="1596452" cy="598095"/>
            <a:chOff x="8219061" y="-663575"/>
            <a:chExt cx="1596452" cy="5980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61" y="-663575"/>
              <a:ext cx="1560315" cy="58745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8219061" y="-652934"/>
              <a:ext cx="159645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297018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#2101CS401 (DAA)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Unit 2– Divide and Conquer Algorithm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DFDFDF">
              <a:alpha val="49804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 userDrawn="1"/>
        </p:nvGrpSpPr>
        <p:grpSpPr>
          <a:xfrm>
            <a:off x="98192" y="5919977"/>
            <a:ext cx="1596452" cy="598095"/>
            <a:chOff x="8219061" y="-663575"/>
            <a:chExt cx="1596452" cy="5980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61" y="-663575"/>
              <a:ext cx="1560315" cy="58745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8219061" y="-652934"/>
              <a:ext cx="159645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0511124" y="6171594"/>
            <a:ext cx="1596452" cy="598095"/>
            <a:chOff x="8219061" y="-663575"/>
            <a:chExt cx="1596452" cy="59809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61" y="-663575"/>
              <a:ext cx="1560315" cy="587453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8219061" y="-652934"/>
              <a:ext cx="159645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599" y="6604000"/>
            <a:ext cx="4383505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#2101CS401 (DAA)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Unit 2– Divide and Conquer Algorithm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 userDrawn="1"/>
        </p:nvGrpSpPr>
        <p:grpSpPr>
          <a:xfrm>
            <a:off x="10511124" y="104329"/>
            <a:ext cx="1596452" cy="598095"/>
            <a:chOff x="8219061" y="-663575"/>
            <a:chExt cx="1596452" cy="5980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61" y="-663575"/>
              <a:ext cx="1560315" cy="58745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8219061" y="-652934"/>
              <a:ext cx="159645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599" y="6604000"/>
            <a:ext cx="439954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#2101CS401 (DAA)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Unit 2– Divide and Conquer Algorithm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 userDrawn="1"/>
        </p:nvGrpSpPr>
        <p:grpSpPr>
          <a:xfrm>
            <a:off x="10511124" y="5919977"/>
            <a:ext cx="1596452" cy="598095"/>
            <a:chOff x="8219061" y="-663575"/>
            <a:chExt cx="1596452" cy="5980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61" y="-663575"/>
              <a:ext cx="1560315" cy="58745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8219061" y="-652934"/>
              <a:ext cx="159645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Rupesh</a:t>
            </a:r>
            <a:r>
              <a:rPr lang="en-US" baseline="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Vaishnav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599" y="6604000"/>
            <a:ext cx="4335379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#2101CS401 (DAA)   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Unit 2– Divide and Conquer Algorithm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 userDrawn="1"/>
        </p:nvGrpSpPr>
        <p:grpSpPr>
          <a:xfrm>
            <a:off x="85918" y="5919977"/>
            <a:ext cx="1596452" cy="598095"/>
            <a:chOff x="8219061" y="-663575"/>
            <a:chExt cx="1596452" cy="59809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9061" y="-663575"/>
              <a:ext cx="1560315" cy="58745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8219061" y="-652934"/>
              <a:ext cx="1596452" cy="58745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74" r:id="rId11"/>
    <p:sldLayoutId id="2147483676" r:id="rId12"/>
    <p:sldLayoutId id="2147483677" r:id="rId13"/>
    <p:sldLayoutId id="2147483678" r:id="rId14"/>
    <p:sldLayoutId id="2147483679" r:id="rId15"/>
    <p:sldLayoutId id="2147483681" r:id="rId16"/>
    <p:sldLayoutId id="2147483683" r:id="rId17"/>
    <p:sldLayoutId id="2147483682" r:id="rId18"/>
    <p:sldLayoutId id="2147483684" r:id="rId19"/>
    <p:sldLayoutId id="2147483685" r:id="rId20"/>
    <p:sldLayoutId id="2147483686" r:id="rId21"/>
    <p:sldLayoutId id="2147483692" r:id="rId22"/>
    <p:sldLayoutId id="2147483693" r:id="rId2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3.xm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0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0.png"/><Relationship Id="rId10" Type="http://schemas.openxmlformats.org/officeDocument/2006/relationships/image" Target="../media/image64.png"/><Relationship Id="rId4" Type="http://schemas.openxmlformats.org/officeDocument/2006/relationships/image" Target="../media/image580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2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1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97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99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image" Target="../media/image9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1.png"/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960.png"/><Relationship Id="rId7" Type="http://schemas.openxmlformats.org/officeDocument/2006/relationships/image" Target="../media/image1000.png"/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0.png"/><Relationship Id="rId11" Type="http://schemas.openxmlformats.org/officeDocument/2006/relationships/image" Target="../media/image1040.png"/><Relationship Id="rId5" Type="http://schemas.openxmlformats.org/officeDocument/2006/relationships/image" Target="../media/image980.png"/><Relationship Id="rId10" Type="http://schemas.openxmlformats.org/officeDocument/2006/relationships/image" Target="../media/image1030.png"/><Relationship Id="rId4" Type="http://schemas.openxmlformats.org/officeDocument/2006/relationships/image" Target="../media/image970.png"/><Relationship Id="rId9" Type="http://schemas.openxmlformats.org/officeDocument/2006/relationships/image" Target="../media/image10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11" Type="http://schemas.openxmlformats.org/officeDocument/2006/relationships/image" Target="../media/image1060.png"/><Relationship Id="rId5" Type="http://schemas.openxmlformats.org/officeDocument/2006/relationships/image" Target="../media/image1120.png"/><Relationship Id="rId4" Type="http://schemas.openxmlformats.org/officeDocument/2006/relationships/image" Target="../media/image1110.png"/><Relationship Id="rId9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700F155-879E-4253-A2D1-B37B688D1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3"/>
            <a:ext cx="7035300" cy="3740801"/>
          </a:xfrm>
        </p:spPr>
        <p:txBody>
          <a:bodyPr/>
          <a:lstStyle/>
          <a:p>
            <a:r>
              <a:rPr lang="en-US" sz="5400" b="0" dirty="0" smtClean="0"/>
              <a:t>Unit-2:</a:t>
            </a:r>
            <a:r>
              <a:rPr lang="en-US" sz="5400" dirty="0" smtClean="0"/>
              <a:t> </a:t>
            </a:r>
            <a:r>
              <a:rPr lang="en-US" sz="5400" dirty="0"/>
              <a:t/>
            </a:r>
            <a:br>
              <a:rPr lang="en-US" sz="5400" dirty="0"/>
            </a:br>
            <a:r>
              <a:rPr lang="en-US" sz="5400" b="0" dirty="0"/>
              <a:t>Divide and Conquer </a:t>
            </a:r>
            <a:r>
              <a:rPr lang="en-US" sz="5400" dirty="0" smtClean="0"/>
              <a:t>Algorithms</a:t>
            </a:r>
            <a:endParaRPr lang="en-US" sz="5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BCC6A4-CA58-4C8C-86C4-5A5EA7071D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rupesh.vaishnav@darshan.ac.in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DAF969-5487-4485-9486-76BDA53380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9428037452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882FCE-AB64-406E-AD3E-C406330FA2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</a:t>
            </a:r>
            <a:r>
              <a:rPr lang="en-US" dirty="0" smtClean="0"/>
              <a:t>Department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06E432F-88D3-43E4-900F-2EEC807E9E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Rupesh G. Vaishnav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4FB63FA-504F-4C2F-94BC-4E75D37EEF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56567" y="13855"/>
            <a:ext cx="4572000" cy="734653"/>
          </a:xfrm>
        </p:spPr>
        <p:txBody>
          <a:bodyPr/>
          <a:lstStyle/>
          <a:p>
            <a:r>
              <a:rPr lang="en-US" sz="2000" b="1" dirty="0"/>
              <a:t>Design and Analysis of Algorithm (DAA)</a:t>
            </a:r>
          </a:p>
          <a:p>
            <a:r>
              <a:rPr lang="en-US" sz="2000" dirty="0"/>
              <a:t>#2101CS401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153532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</a:t>
            </a:r>
            <a:r>
              <a:rPr lang="en-US" dirty="0" smtClean="0"/>
              <a:t>Theorem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ln>
                <a:noFill/>
              </a:ln>
            </p:spPr>
            <p:txBody>
              <a:bodyPr/>
              <a:lstStyle/>
              <a:p>
                <a:r>
                  <a:rPr lang="en-US" dirty="0"/>
                  <a:t>The master </a:t>
                </a:r>
                <a:r>
                  <a:rPr lang="en-US" dirty="0" smtClean="0"/>
                  <a:t>theorem </a:t>
                </a:r>
                <a:r>
                  <a:rPr lang="en-US" dirty="0"/>
                  <a:t>is a </a:t>
                </a:r>
                <a:r>
                  <a:rPr lang="en-US" b="1" dirty="0"/>
                  <a:t>cookbook method </a:t>
                </a:r>
                <a:r>
                  <a:rPr lang="en-US" dirty="0"/>
                  <a:t>for solving recurrences. </a:t>
                </a:r>
              </a:p>
              <a:p>
                <a:r>
                  <a:rPr lang="en-US" dirty="0"/>
                  <a:t>Suppose you have a recurrence of the form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80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accent5"/>
                  </a:solidFill>
                </a:endParaRPr>
              </a:p>
              <a:p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1" dirty="0" smtClean="0"/>
              </a:p>
              <a:p>
                <a:r>
                  <a:rPr lang="en-US" b="1" dirty="0" smtClean="0"/>
                  <a:t>This </a:t>
                </a:r>
                <a:r>
                  <a:rPr lang="en-US" b="1" dirty="0"/>
                  <a:t>recurrence would arise in the analysis of a recursive algorithm.</a:t>
                </a:r>
              </a:p>
              <a:p>
                <a:r>
                  <a:rPr lang="en-US" dirty="0"/>
                  <a:t>When input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is large, the problem is divided up into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/>
                  <a:t> sub-problems each of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/>
                  <a:t>. Sub-problems are solved recursively and results are recombined.</a:t>
                </a:r>
              </a:p>
              <a:p>
                <a:r>
                  <a:rPr lang="en-US" dirty="0"/>
                  <a:t> The work to split the problem into sub-problems and recombine the results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accent5"/>
                    </a:solidFill>
                  </a:rPr>
                  <a:t>.</a:t>
                </a:r>
                <a:endParaRPr lang="en-US" b="1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622765" y="2732000"/>
            <a:ext cx="18288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AD1457"/>
                </a:solidFill>
              </a:rPr>
              <a:t>Number of sub-problems</a:t>
            </a:r>
            <a:endParaRPr lang="en-US" sz="2000" dirty="0">
              <a:solidFill>
                <a:srgbClr val="AD1457"/>
              </a:solidFill>
            </a:endParaRPr>
          </a:p>
        </p:txBody>
      </p:sp>
      <p:cxnSp>
        <p:nvCxnSpPr>
          <p:cNvPr id="5" name="Curved Connector 4"/>
          <p:cNvCxnSpPr>
            <a:endCxn id="4" idx="0"/>
          </p:cNvCxnSpPr>
          <p:nvPr/>
        </p:nvCxnSpPr>
        <p:spPr>
          <a:xfrm rot="10800000" flipV="1">
            <a:off x="4537166" y="2051864"/>
            <a:ext cx="989515" cy="680136"/>
          </a:xfrm>
          <a:prstGeom prst="curved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endCxn id="7" idx="1"/>
          </p:cNvCxnSpPr>
          <p:nvPr/>
        </p:nvCxnSpPr>
        <p:spPr>
          <a:xfrm rot="16200000" flipH="1">
            <a:off x="5886963" y="2281821"/>
            <a:ext cx="964724" cy="685798"/>
          </a:xfrm>
          <a:prstGeom prst="curved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12224" y="2753139"/>
            <a:ext cx="2362202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AD1457"/>
                </a:solidFill>
              </a:rPr>
              <a:t>Time required to solve a sub-problem</a:t>
            </a:r>
            <a:endParaRPr lang="en-US" sz="2000" dirty="0">
              <a:solidFill>
                <a:srgbClr val="AD1457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76111" y="1128138"/>
            <a:ext cx="1828800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AD1457"/>
                </a:solidFill>
              </a:rPr>
              <a:t>Time to divide &amp; recombine</a:t>
            </a:r>
            <a:endParaRPr lang="en-US" sz="2000" dirty="0">
              <a:solidFill>
                <a:srgbClr val="AD1457"/>
              </a:solidFill>
            </a:endParaRPr>
          </a:p>
        </p:txBody>
      </p:sp>
      <p:cxnSp>
        <p:nvCxnSpPr>
          <p:cNvPr id="9" name="Curved Connector 8"/>
          <p:cNvCxnSpPr/>
          <p:nvPr/>
        </p:nvCxnSpPr>
        <p:spPr>
          <a:xfrm flipV="1">
            <a:off x="7598700" y="1469808"/>
            <a:ext cx="1188720" cy="228599"/>
          </a:xfrm>
          <a:prstGeom prst="curvedConnector3">
            <a:avLst>
              <a:gd name="adj1" fmla="val -3680"/>
            </a:avLst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73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Theorem </a:t>
            </a:r>
            <a:r>
              <a:rPr lang="en-US" dirty="0" smtClean="0"/>
              <a:t>– Example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There are three cases:</a:t>
                </a:r>
              </a:p>
              <a:p>
                <a:pPr marL="857250" lvl="1" indent="-4572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1: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400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≤ 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0066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marL="857250" lvl="1" indent="-457200" algn="l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2: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0066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𝑙𝑔𝑛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857250" lvl="1" indent="-457200" algn="l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3: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𝑖𝑛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z="2400" b="1" i="1" dirty="0" smtClean="0">
                        <a:solidFill>
                          <a:srgbClr val="C00000"/>
                        </a:solidFill>
                      </a:rPr>
                      <m:t>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 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sz="2400" b="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r>
                  <a:rPr lang="en-US" dirty="0" smtClean="0">
                    <a:solidFill>
                      <a:srgbClr val="AD1457"/>
                    </a:solidFill>
                  </a:rPr>
                  <a:t>Example 1: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 = 2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/2) + </m:t>
                    </m:r>
                    <m:r>
                      <m:rPr>
                        <m:sty m:val="p"/>
                      </m:rPr>
                      <a:rPr lang="el-GR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AD1457"/>
                  </a:solidFill>
                </a:endParaRPr>
              </a:p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.  So,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Case 2 applies: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𝒍𝒈𝒏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33949" y="933995"/>
                <a:ext cx="4206240" cy="64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949" y="933995"/>
                <a:ext cx="4206240" cy="640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609600" y="3736413"/>
            <a:ext cx="109728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351314" y="5237260"/>
            <a:ext cx="2338252" cy="418012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06955" y="4359966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028120" y="4817166"/>
            <a:ext cx="365760" cy="365760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837045" y="3047999"/>
            <a:ext cx="503582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903844" y="3001617"/>
            <a:ext cx="82296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620000" y="3021495"/>
            <a:ext cx="2676939" cy="0"/>
          </a:xfrm>
          <a:prstGeom prst="line">
            <a:avLst/>
          </a:prstGeom>
          <a:ln w="28575">
            <a:solidFill>
              <a:srgbClr val="AD14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5353" y="3872780"/>
            <a:ext cx="146304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Merge sort 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AD14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Theorem – Example </a:t>
            </a:r>
            <a:r>
              <a:rPr lang="en-US" dirty="0" smtClean="0"/>
              <a:t>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There are three cases:</a:t>
                </a:r>
              </a:p>
              <a:p>
                <a:pPr marL="857250" lvl="1" indent="-4572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1: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 </m:t>
                        </m:r>
                        <m:sSup>
                          <m:sSupPr>
                            <m:ctrlPr>
                              <a:rPr lang="en-US" sz="2400" i="1" dirty="0" smtClean="0">
                                <a:solidFill>
                                  <a:srgbClr val="3A6DB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srgbClr val="3A6DB9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2400" i="1" dirty="0">
                                    <a:solidFill>
                                      <a:srgbClr val="3A6DB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3A6DB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solidFill>
                                          <a:srgbClr val="3A6DB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3A6DB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2400" i="1" dirty="0">
                                    <a:solidFill>
                                      <a:srgbClr val="3A6DB9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0066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marL="857250" lvl="1" indent="-457200" algn="l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2: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0066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𝑙𝑔𝑛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857250" lvl="1" indent="-457200" algn="l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3: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𝑖𝑛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z="2400" b="1" i="1" dirty="0" smtClean="0">
                        <a:solidFill>
                          <a:srgbClr val="C00000"/>
                        </a:solidFill>
                      </a:rPr>
                      <m:t>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 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sz="2400" b="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r>
                  <a:rPr lang="en-US" dirty="0" smtClean="0">
                    <a:solidFill>
                      <a:srgbClr val="AD1457"/>
                    </a:solidFill>
                  </a:rPr>
                  <a:t>Example 2: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/2) + </m:t>
                    </m:r>
                    <m:r>
                      <m:rPr>
                        <m:sty m:val="p"/>
                      </m:rPr>
                      <a:rPr lang="el-GR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en-US" dirty="0">
                  <a:solidFill>
                    <a:srgbClr val="AD1457"/>
                  </a:solidFill>
                </a:endParaRPr>
              </a:p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. So,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l-G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b="1" dirty="0"/>
                  <a:t>Case 2 applies: the solution is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𝒍𝒐𝒈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p>
                    </m:sSup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𝒍𝒐𝒈𝒏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𝒍𝒐𝒈𝒏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33949" y="933995"/>
                <a:ext cx="4206240" cy="64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949" y="933995"/>
                <a:ext cx="4206240" cy="640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44137" y="5733838"/>
            <a:ext cx="2338252" cy="418012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609600" y="3736413"/>
            <a:ext cx="109728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65058" y="3868990"/>
            <a:ext cx="1828800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200" b="1" i="0" u="none" strike="noStrike" cap="none" spc="0" normalizeH="0" baseline="0">
                <a:ln>
                  <a:noFill/>
                </a:ln>
                <a:solidFill>
                  <a:srgbClr val="AD1457"/>
                </a:solidFill>
                <a:effectLst/>
                <a:uLnTx/>
                <a:uFillTx/>
                <a:latin typeface="Calibri"/>
              </a:defRPr>
            </a:lvl1pPr>
          </a:lstStyle>
          <a:p>
            <a:r>
              <a:rPr lang="en-US" dirty="0"/>
              <a:t>Binary Search</a:t>
            </a:r>
          </a:p>
        </p:txBody>
      </p:sp>
    </p:spTree>
    <p:extLst>
      <p:ext uri="{BB962C8B-B14F-4D97-AF65-F5344CB8AC3E}">
        <p14:creationId xmlns:p14="http://schemas.microsoft.com/office/powerpoint/2010/main" val="10220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Theorem – Example </a:t>
            </a:r>
            <a:r>
              <a:rPr lang="en-US" dirty="0" smtClean="0"/>
              <a:t>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There are three cases:</a:t>
                </a:r>
              </a:p>
              <a:p>
                <a:pPr marL="857250" lvl="1" indent="-4572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1: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 </m:t>
                        </m:r>
                        <m:sSup>
                          <m:sSupPr>
                            <m:ctrlPr>
                              <a:rPr lang="en-US" sz="2400" i="1" dirty="0" smtClean="0">
                                <a:solidFill>
                                  <a:srgbClr val="3A6DB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srgbClr val="3A6DB9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2400" i="1" dirty="0">
                                    <a:solidFill>
                                      <a:srgbClr val="3A6DB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3A6DB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solidFill>
                                          <a:srgbClr val="3A6DB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3A6DB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2400" i="1" dirty="0">
                                    <a:solidFill>
                                      <a:srgbClr val="3A6DB9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0066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marL="857250" lvl="1" indent="-457200" algn="l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2: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sz="2400" i="1" dirty="0" smtClean="0">
                    <a:solidFill>
                      <a:srgbClr val="0066FF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𝑙𝑔𝑛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857250" lvl="1" indent="-457200" algn="l">
                  <a:buFont typeface="+mj-lt"/>
                  <a:buAutoNum type="arabicPeriod" startAt="3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𝑐𝑎𝑠𝑒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3: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𝑖𝑛</m:t>
                    </m:r>
                    <m:r>
                      <m:rPr>
                        <m:nor/>
                      </m:rPr>
                      <a:rPr lang="en-US" sz="24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sz="2400" b="1" i="1" dirty="0" smtClean="0">
                        <a:solidFill>
                          <a:srgbClr val="C00000"/>
                        </a:solidFill>
                      </a:rPr>
                      <m:t>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𝑙𝑜𝑔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i="1" dirty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 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solidFill>
                                          <a:srgbClr val="0066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sz="2400" i="1" dirty="0">
                                    <a:solidFill>
                                      <a:srgbClr val="0066FF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func>
                          </m:sup>
                        </m:sSup>
                      </m:e>
                    </m:d>
                    <m:r>
                      <a:rPr lang="en-US" sz="2400" b="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b="1" dirty="0" smtClean="0"/>
              </a:p>
              <a:p>
                <a:pPr marL="857250" lvl="1" indent="-457200" algn="l">
                  <a:buFont typeface="+mj-lt"/>
                  <a:buAutoNum type="arabicPeriod" startAt="3"/>
                </a:pPr>
                <a:endParaRPr lang="en-US" b="1" dirty="0"/>
              </a:p>
              <a:p>
                <a:r>
                  <a:rPr lang="en-US" dirty="0" smtClean="0">
                    <a:solidFill>
                      <a:srgbClr val="AD1457"/>
                    </a:solidFill>
                  </a:rPr>
                  <a:t>Example 3: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)=4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/2) + </m:t>
                    </m:r>
                    <m:r>
                      <a:rPr lang="en-US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rgbClr val="AD1457"/>
                  </a:solidFill>
                </a:endParaRPr>
              </a:p>
              <a:p>
                <a:r>
                  <a:rPr lang="en-US" dirty="0"/>
                  <a:t>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=4,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. 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𝑜𝑔</m:t>
                    </m:r>
                    <m:r>
                      <a:rPr lang="en-US" i="1" baseline="-25000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is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b="1" dirty="0">
                    <a:ea typeface="Cambria Math" panose="02040503050406030204" pitchFamily="18" charset="0"/>
                  </a:rPr>
                  <a:t>Case 1 applies: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l-GR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b="1" i="1" baseline="30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l-GR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algn="l"/>
                <a:endParaRPr lang="en-US" b="1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833949" y="933995"/>
                <a:ext cx="4206240" cy="64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949" y="933995"/>
                <a:ext cx="4206240" cy="640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2337873" y="5720580"/>
            <a:ext cx="1920240" cy="418012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3736413"/>
            <a:ext cx="109728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42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</a:t>
            </a:r>
            <a:r>
              <a:rPr lang="en-US" dirty="0" smtClean="0"/>
              <a:t>Theorem Exercises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Example 4: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)=4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/2) +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 5: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)=4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/2) 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 6: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)=9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/3) 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(Summer 17, Summer 19)</a:t>
                </a:r>
              </a:p>
              <a:p>
                <a:r>
                  <a:rPr lang="en-US" dirty="0"/>
                  <a:t>Example 7: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/3) + 1   </m:t>
                    </m:r>
                  </m:oMath>
                </a14:m>
                <a:r>
                  <a:rPr lang="en-US" dirty="0"/>
                  <a:t>(Summer 17)</a:t>
                </a:r>
              </a:p>
              <a:p>
                <a:r>
                  <a:rPr lang="en-US" dirty="0"/>
                  <a:t>Example 8: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=7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/>
                  <a:t> (Winter 18)</a:t>
                </a:r>
              </a:p>
              <a:p>
                <a:r>
                  <a:rPr lang="en-US" dirty="0"/>
                  <a:t>Example 9: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)=27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 +16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(Winter 19</a:t>
                </a:r>
                <a:r>
                  <a:rPr lang="en-US" dirty="0" smtClean="0"/>
                  <a:t>)</a:t>
                </a:r>
              </a:p>
              <a:p>
                <a:r>
                  <a:rPr lang="en-IN" b="0" dirty="0" smtClean="0"/>
                  <a:t>Example 10: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 smtClean="0"/>
                  <a:t> (Winter 21)</a:t>
                </a:r>
              </a:p>
              <a:p>
                <a:r>
                  <a:rPr lang="en-US" dirty="0" smtClean="0"/>
                  <a:t>Example 11: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mtClean="0"/>
                  <a:t> (Winter 21)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375" y="2451967"/>
            <a:ext cx="4343513" cy="284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7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Tree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recurrence tree, each node represents the </a:t>
                </a:r>
                <a:r>
                  <a:rPr lang="en-US" b="1" dirty="0"/>
                  <a:t>cost of a single sub-problem</a:t>
                </a:r>
                <a:r>
                  <a:rPr lang="en-US" dirty="0"/>
                  <a:t> in the set of recursive function invocations. </a:t>
                </a:r>
              </a:p>
              <a:p>
                <a:r>
                  <a:rPr lang="en-US" dirty="0"/>
                  <a:t>We sum the </a:t>
                </a:r>
                <a:r>
                  <a:rPr lang="en-US" b="1" dirty="0"/>
                  <a:t>costs within each level </a:t>
                </a:r>
                <a:r>
                  <a:rPr lang="en-US" dirty="0"/>
                  <a:t>of the tree to obtain a set of per level costs.</a:t>
                </a:r>
              </a:p>
              <a:p>
                <a:r>
                  <a:rPr lang="en-US" dirty="0"/>
                  <a:t>Then we sum the all the </a:t>
                </a:r>
                <a:r>
                  <a:rPr lang="en-US" b="1" dirty="0"/>
                  <a:t>per level costs</a:t>
                </a:r>
                <a:r>
                  <a:rPr lang="en-US" dirty="0"/>
                  <a:t> to determine the total cost of all levels of the recursion</a:t>
                </a:r>
                <a:r>
                  <a:rPr lang="en-US" dirty="0" smtClean="0"/>
                  <a:t>.</a:t>
                </a:r>
              </a:p>
              <a:p>
                <a:r>
                  <a:rPr lang="en-US" dirty="0"/>
                  <a:t>Here while solving recurrences, we </a:t>
                </a:r>
                <a:r>
                  <a:rPr lang="en-US" b="1" dirty="0"/>
                  <a:t>divide the problem </a:t>
                </a:r>
                <a:r>
                  <a:rPr lang="en-US" dirty="0"/>
                  <a:t>into sub-problems of  equal size.</a:t>
                </a:r>
              </a:p>
              <a:p>
                <a:r>
                  <a:rPr lang="en-US" altLang="en-US" dirty="0"/>
                  <a:t>E.g.,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&gt;1 ,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&gt;1 </m:t>
                    </m:r>
                  </m:oMath>
                </a14:m>
                <a:r>
                  <a:rPr lang="en-US" altLang="en-US" dirty="0"/>
                  <a:t>and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a given function.</a:t>
                </a:r>
              </a:p>
              <a:p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is the cost of </a:t>
                </a:r>
                <a:r>
                  <a:rPr lang="en-US" altLang="en-US" b="1" dirty="0"/>
                  <a:t>splitting or combining </a:t>
                </a:r>
                <a:r>
                  <a:rPr lang="en-US" altLang="en-US" dirty="0"/>
                  <a:t>the sub problems.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/>
              <p:cNvSpPr/>
              <p:nvPr/>
            </p:nvSpPr>
            <p:spPr>
              <a:xfrm>
                <a:off x="4619443" y="4211125"/>
                <a:ext cx="640080" cy="64008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Oval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443" y="4211125"/>
                <a:ext cx="640080" cy="64008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3705043" y="5545033"/>
                <a:ext cx="640080" cy="64008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043" y="5545033"/>
                <a:ext cx="640080" cy="640080"/>
              </a:xfrm>
              <a:prstGeom prst="ellipse">
                <a:avLst/>
              </a:prstGeom>
              <a:blipFill rotWithShape="0">
                <a:blip r:embed="rId4"/>
                <a:stretch>
                  <a:fillRect l="-34259" t="-50926" r="-44444" b="-8981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5594803" y="5545033"/>
                <a:ext cx="640080" cy="64008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num>
                        <m:den>
                          <m:r>
                            <a:rPr 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803" y="5545033"/>
                <a:ext cx="640080" cy="640080"/>
              </a:xfrm>
              <a:prstGeom prst="ellipse">
                <a:avLst/>
              </a:prstGeom>
              <a:blipFill rotWithShape="0">
                <a:blip r:embed="rId4"/>
                <a:stretch>
                  <a:fillRect l="-34259" t="-50926" r="-44444" b="-8981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>
            <a:stCxn id="4" idx="3"/>
            <a:endCxn id="5" idx="0"/>
          </p:cNvCxnSpPr>
          <p:nvPr/>
        </p:nvCxnSpPr>
        <p:spPr>
          <a:xfrm flipH="1">
            <a:off x="4025083" y="4757467"/>
            <a:ext cx="688098" cy="78756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5"/>
            <a:endCxn id="6" idx="0"/>
          </p:cNvCxnSpPr>
          <p:nvPr/>
        </p:nvCxnSpPr>
        <p:spPr>
          <a:xfrm>
            <a:off x="5165785" y="4757467"/>
            <a:ext cx="749058" cy="78756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06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/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400" b="1" dirty="0" smtClean="0">
                    <a:solidFill>
                      <a:schemeClr val="accent5"/>
                    </a:solidFill>
                  </a:rPr>
                  <a:t>Example 1: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alt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altLang="en-US" sz="2400" b="1" dirty="0" smtClean="0">
                  <a:solidFill>
                    <a:schemeClr val="accent5"/>
                  </a:solidFill>
                </a:endParaRPr>
              </a:p>
              <a:p>
                <a:endParaRPr lang="en-US" alt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When we add the values across the levels of the recursion tree, we get a value of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for every level. </a:t>
                </a: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</a:rPr>
                  <a:t>The bottom level has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unc>
                          <m:funcPr>
                            <m:ctrlP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nodes, each contributing the cost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(1).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We </a:t>
                </a:r>
                <a:r>
                  <a:rPr lang="en-US" sz="2400" dirty="0">
                    <a:solidFill>
                      <a:schemeClr val="bg1"/>
                    </a:solidFill>
                  </a:rPr>
                  <a:t>have     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+ ……       </m:t>
                    </m:r>
                    <m:r>
                      <m:rPr>
                        <m:sty m:val="p"/>
                      </m:rP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𝑡𝑖𝑚𝑒𝑠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func>
                            <m:funcPr>
                              <m:ctrlPr>
                                <a:rPr lang="en-US" sz="24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𝒍𝒐𝒈</m:t>
                                  </m:r>
                                </m:e>
                                <m:sub>
                                  <m:r>
                                    <a:rPr lang="en-US" sz="24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func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sz="24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4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𝒍𝒐𝒈</m:t>
                                  </m:r>
                                </m:fName>
                                <m:e>
                                  <m:r>
                                    <a:rPr lang="en-US" sz="2400" b="1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func>
                            </m:sup>
                          </m:sSup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r>
                  <a:rPr lang="en-US" sz="2400" b="1" dirty="0">
                    <a:solidFill>
                      <a:schemeClr val="bg1"/>
                    </a:solidFill>
                  </a:rPr>
                  <a:t>		</a:t>
                </a:r>
                <a:endParaRPr lang="en-US" sz="2400" b="1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b="1" dirty="0" smtClean="0">
                    <a:solidFill>
                      <a:schemeClr val="bg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func>
                      <m:funcPr>
                        <m:ctrlP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𝒍𝒐𝒈</m:t>
                        </m:r>
                      </m:fName>
                      <m:e>
                        <m:r>
                          <a:rPr lang="en-US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func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sz="2400" b="1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sz="24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func>
                        <m:funcPr>
                          <m:ctrlP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blipFill>
                <a:blip r:embed="rId2"/>
                <a:stretch>
                  <a:fillRect l="-1300" t="-648" r="-1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41036"/>
            <a:ext cx="6096000" cy="748923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24242"/>
                </a:solidFill>
              </a:rPr>
              <a:t>Recurrence Tree Method</a:t>
            </a:r>
          </a:p>
        </p:txBody>
      </p:sp>
      <p:sp>
        <p:nvSpPr>
          <p:cNvPr id="2" name="Rectangle 1"/>
          <p:cNvSpPr/>
          <p:nvPr/>
        </p:nvSpPr>
        <p:spPr>
          <a:xfrm>
            <a:off x="611362" y="788516"/>
            <a:ext cx="4937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AD1457"/>
                </a:solidFill>
              </a:rPr>
              <a:t>The recursion tree for this recurrence 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858" y="3030384"/>
                <a:ext cx="10972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𝒍𝒐𝒈</m:t>
                      </m:r>
                      <m:r>
                        <a:rPr lang="en-US" altLang="en-US" sz="2400" b="1" i="1" baseline="-25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en-US" sz="2400" b="1" i="1" baseline="-25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en-US" sz="24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altLang="en-US" sz="2400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8" y="3030384"/>
                <a:ext cx="1097280" cy="461665"/>
              </a:xfrm>
              <a:prstGeom prst="rect">
                <a:avLst/>
              </a:prstGeom>
              <a:blipFill>
                <a:blip r:embed="rId3"/>
                <a:stretch>
                  <a:fillRect l="-2222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770309" y="3819680"/>
                <a:ext cx="3780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309" y="3819680"/>
                <a:ext cx="37807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714615" y="2662446"/>
                <a:ext cx="3780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615" y="2662446"/>
                <a:ext cx="3780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2849495" y="15063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495" y="1506384"/>
                <a:ext cx="822960" cy="73152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1935095" y="25731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095" y="2573184"/>
                <a:ext cx="822960" cy="731520"/>
              </a:xfrm>
              <a:prstGeom prst="ellipse">
                <a:avLst/>
              </a:prstGeom>
              <a:blipFill>
                <a:blip r:embed="rId7"/>
                <a:stretch>
                  <a:fillRect l="-28986" t="-56911" r="-49275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3824855" y="25731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855" y="2573184"/>
                <a:ext cx="822960" cy="731520"/>
              </a:xfrm>
              <a:prstGeom prst="ellipse">
                <a:avLst/>
              </a:prstGeom>
              <a:blipFill>
                <a:blip r:embed="rId7"/>
                <a:stretch>
                  <a:fillRect l="-28986" t="-56911" r="-49275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>
            <a:stCxn id="10" idx="3"/>
            <a:endCxn id="11" idx="0"/>
          </p:cNvCxnSpPr>
          <p:nvPr/>
        </p:nvCxnSpPr>
        <p:spPr>
          <a:xfrm flipH="1">
            <a:off x="2346575" y="2130775"/>
            <a:ext cx="623440" cy="442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5"/>
            <a:endCxn id="12" idx="0"/>
          </p:cNvCxnSpPr>
          <p:nvPr/>
        </p:nvCxnSpPr>
        <p:spPr>
          <a:xfrm>
            <a:off x="3551935" y="2130775"/>
            <a:ext cx="684400" cy="442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/>
              <p:cNvSpPr/>
              <p:nvPr/>
            </p:nvSpPr>
            <p:spPr>
              <a:xfrm>
                <a:off x="1384839" y="37923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Oval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839" y="3792384"/>
                <a:ext cx="822960" cy="731520"/>
              </a:xfrm>
              <a:prstGeom prst="ellipse">
                <a:avLst/>
              </a:prstGeom>
              <a:blipFill>
                <a:blip r:embed="rId8"/>
                <a:stretch>
                  <a:fillRect l="-37681" t="-56911" r="-40580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2402472" y="37923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472" y="3792384"/>
                <a:ext cx="822960" cy="731520"/>
              </a:xfrm>
              <a:prstGeom prst="ellipse">
                <a:avLst/>
              </a:prstGeom>
              <a:blipFill>
                <a:blip r:embed="rId9"/>
                <a:stretch>
                  <a:fillRect l="-37681" t="-56911" r="-40580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>
            <a:stCxn id="11" idx="3"/>
            <a:endCxn id="15" idx="0"/>
          </p:cNvCxnSpPr>
          <p:nvPr/>
        </p:nvCxnSpPr>
        <p:spPr>
          <a:xfrm flipH="1">
            <a:off x="1796319" y="3197575"/>
            <a:ext cx="259296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5"/>
            <a:endCxn id="16" idx="0"/>
          </p:cNvCxnSpPr>
          <p:nvPr/>
        </p:nvCxnSpPr>
        <p:spPr>
          <a:xfrm>
            <a:off x="2637535" y="3197575"/>
            <a:ext cx="176417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/>
              <p:cNvSpPr/>
              <p:nvPr/>
            </p:nvSpPr>
            <p:spPr>
              <a:xfrm>
                <a:off x="3334298" y="37923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Oval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298" y="3792384"/>
                <a:ext cx="822960" cy="731520"/>
              </a:xfrm>
              <a:prstGeom prst="ellipse">
                <a:avLst/>
              </a:prstGeom>
              <a:blipFill>
                <a:blip r:embed="rId10"/>
                <a:stretch>
                  <a:fillRect l="-37681" t="-56911" r="-40580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/>
              <p:cNvSpPr/>
              <p:nvPr/>
            </p:nvSpPr>
            <p:spPr>
              <a:xfrm>
                <a:off x="4416873" y="37923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Oval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873" y="3792384"/>
                <a:ext cx="822960" cy="731520"/>
              </a:xfrm>
              <a:prstGeom prst="ellipse">
                <a:avLst/>
              </a:prstGeom>
              <a:blipFill>
                <a:blip r:embed="rId11"/>
                <a:stretch>
                  <a:fillRect l="-37681" t="-56911" r="-40580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>
            <a:stCxn id="12" idx="3"/>
            <a:endCxn id="19" idx="0"/>
          </p:cNvCxnSpPr>
          <p:nvPr/>
        </p:nvCxnSpPr>
        <p:spPr>
          <a:xfrm flipH="1">
            <a:off x="3745778" y="3197575"/>
            <a:ext cx="199597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5"/>
            <a:endCxn id="20" idx="0"/>
          </p:cNvCxnSpPr>
          <p:nvPr/>
        </p:nvCxnSpPr>
        <p:spPr>
          <a:xfrm>
            <a:off x="4527295" y="3197575"/>
            <a:ext cx="301058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978828" y="2913240"/>
            <a:ext cx="73152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346677" y="4084121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</p:cNvCxnSpPr>
          <p:nvPr/>
        </p:nvCxnSpPr>
        <p:spPr>
          <a:xfrm flipH="1">
            <a:off x="1299034" y="4416775"/>
            <a:ext cx="206325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5"/>
          </p:cNvCxnSpPr>
          <p:nvPr/>
        </p:nvCxnSpPr>
        <p:spPr>
          <a:xfrm>
            <a:off x="2087279" y="4416775"/>
            <a:ext cx="122730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3"/>
          </p:cNvCxnSpPr>
          <p:nvPr/>
        </p:nvCxnSpPr>
        <p:spPr>
          <a:xfrm flipH="1">
            <a:off x="2358585" y="4416775"/>
            <a:ext cx="164407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6" idx="5"/>
          </p:cNvCxnSpPr>
          <p:nvPr/>
        </p:nvCxnSpPr>
        <p:spPr>
          <a:xfrm>
            <a:off x="3104912" y="4416775"/>
            <a:ext cx="94812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3"/>
          </p:cNvCxnSpPr>
          <p:nvPr/>
        </p:nvCxnSpPr>
        <p:spPr>
          <a:xfrm flipH="1">
            <a:off x="3334299" y="4416775"/>
            <a:ext cx="120519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9" idx="5"/>
          </p:cNvCxnSpPr>
          <p:nvPr/>
        </p:nvCxnSpPr>
        <p:spPr>
          <a:xfrm>
            <a:off x="4036738" y="4416775"/>
            <a:ext cx="74800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0" idx="3"/>
          </p:cNvCxnSpPr>
          <p:nvPr/>
        </p:nvCxnSpPr>
        <p:spPr>
          <a:xfrm flipH="1">
            <a:off x="4416874" y="4416775"/>
            <a:ext cx="120519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0" idx="5"/>
          </p:cNvCxnSpPr>
          <p:nvPr/>
        </p:nvCxnSpPr>
        <p:spPr>
          <a:xfrm>
            <a:off x="5119313" y="4416775"/>
            <a:ext cx="74800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/>
              <p:cNvSpPr/>
              <p:nvPr/>
            </p:nvSpPr>
            <p:spPr>
              <a:xfrm>
                <a:off x="798628" y="504206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Oval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28" y="5042064"/>
                <a:ext cx="822960" cy="73152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/>
              <p:cNvSpPr/>
              <p:nvPr/>
            </p:nvSpPr>
            <p:spPr>
              <a:xfrm>
                <a:off x="1911148" y="504206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Oval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148" y="5042064"/>
                <a:ext cx="822960" cy="73152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34"/>
              <p:cNvSpPr/>
              <p:nvPr/>
            </p:nvSpPr>
            <p:spPr>
              <a:xfrm>
                <a:off x="3023668" y="504206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Oval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68" y="5042064"/>
                <a:ext cx="822960" cy="73152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/>
              <p:cNvSpPr/>
              <p:nvPr/>
            </p:nvSpPr>
            <p:spPr>
              <a:xfrm>
                <a:off x="4880769" y="504206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6" name="Oval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69" y="5042064"/>
                <a:ext cx="822960" cy="73152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/>
          <p:nvPr/>
        </p:nvCxnSpPr>
        <p:spPr>
          <a:xfrm>
            <a:off x="3956407" y="5405647"/>
            <a:ext cx="822960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0"/>
          </p:cNvCxnSpPr>
          <p:nvPr/>
        </p:nvCxnSpPr>
        <p:spPr>
          <a:xfrm flipH="1" flipV="1">
            <a:off x="472058" y="1600058"/>
            <a:ext cx="0" cy="1430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7" idx="2"/>
          </p:cNvCxnSpPr>
          <p:nvPr/>
        </p:nvCxnSpPr>
        <p:spPr>
          <a:xfrm flipH="1">
            <a:off x="472058" y="3492049"/>
            <a:ext cx="0" cy="1915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589520" y="5812972"/>
            <a:ext cx="3017520" cy="54864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7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5" grpId="0" animBg="1"/>
      <p:bldP spid="16" grpId="0" animBg="1"/>
      <p:bldP spid="19" grpId="0" animBg="1"/>
      <p:bldP spid="20" grpId="0" animBg="1"/>
      <p:bldP spid="33" grpId="0" animBg="1"/>
      <p:bldP spid="34" grpId="0" animBg="1"/>
      <p:bldP spid="35" grpId="0" animBg="1"/>
      <p:bldP spid="36" grpId="0" animBg="1"/>
      <p:bldP spid="4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11200"/>
          </a:xfrm>
        </p:spPr>
        <p:txBody>
          <a:bodyPr/>
          <a:lstStyle/>
          <a:p>
            <a:r>
              <a:rPr lang="en-IN" dirty="0"/>
              <a:t>Binary Tree Analysis</a:t>
            </a:r>
          </a:p>
        </p:txBody>
      </p:sp>
      <p:pic>
        <p:nvPicPr>
          <p:cNvPr id="5" name="Picture 2" descr="https://media.geeksforgeeks.org/wp-content/uploads/binary_tree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80" y="863444"/>
            <a:ext cx="5573486" cy="231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9"/>
              <p:cNvGraphicFramePr>
                <a:graphicFrameLocks/>
              </p:cNvGraphicFramePr>
              <p:nvPr>
                <p:extLst/>
              </p:nvPr>
            </p:nvGraphicFramePr>
            <p:xfrm>
              <a:off x="7723631" y="863444"/>
              <a:ext cx="3280594" cy="493776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637047">
                      <a:extLst>
                        <a:ext uri="{9D8B030D-6E8A-4147-A177-3AD203B41FA5}">
                          <a16:colId xmlns:a16="http://schemas.microsoft.com/office/drawing/2014/main" val="2584228725"/>
                        </a:ext>
                      </a:extLst>
                    </a:gridCol>
                    <a:gridCol w="1643547">
                      <a:extLst>
                        <a:ext uri="{9D8B030D-6E8A-4147-A177-3AD203B41FA5}">
                          <a16:colId xmlns:a16="http://schemas.microsoft.com/office/drawing/2014/main" val="331925325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baseline="0" dirty="0" smtClean="0"/>
                            <a:t>Total Nodes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Height</a:t>
                          </a:r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5038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1=0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baseline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494839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2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2=1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baseline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47277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3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3=1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baseline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3945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4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4=2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baseline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95537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5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5=2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baseline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41492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6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6=2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baseline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04961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7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7=2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baseline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2684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8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8=3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baseline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74379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9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8=3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baseline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80246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10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IN" sz="2400" b="0" i="0" smtClean="0"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e>
                                      <m:sub>
                                        <m:r>
                                          <a:rPr lang="en-IN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fName>
                                  <m:e>
                                    <m:r>
                                      <a:rPr lang="en-IN" sz="2400" b="0" i="1" smtClean="0">
                                        <a:latin typeface="Cambria Math" panose="02040503050406030204" pitchFamily="18" charset="0"/>
                                      </a:rPr>
                                      <m:t>9=3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IN" sz="2400" baseline="0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326756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9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63755772"/>
                  </p:ext>
                </p:extLst>
              </p:nvPr>
            </p:nvGraphicFramePr>
            <p:xfrm>
              <a:off x="7723631" y="863444"/>
              <a:ext cx="3280594" cy="4937760"/>
            </p:xfrm>
            <a:graphic>
              <a:graphicData uri="http://schemas.openxmlformats.org/drawingml/2006/table">
                <a:tbl>
                  <a:tblPr firstRow="1" bandRow="1">
                    <a:tableStyleId>{68D230F3-CF80-4859-8CE7-A43EE81993B5}</a:tableStyleId>
                  </a:tblPr>
                  <a:tblGrid>
                    <a:gridCol w="1637047">
                      <a:extLst>
                        <a:ext uri="{9D8B030D-6E8A-4147-A177-3AD203B41FA5}">
                          <a16:colId xmlns:a16="http://schemas.microsoft.com/office/drawing/2014/main" val="2584228725"/>
                        </a:ext>
                      </a:extLst>
                    </a:gridCol>
                    <a:gridCol w="1643547">
                      <a:extLst>
                        <a:ext uri="{9D8B030D-6E8A-4147-A177-3AD203B41FA5}">
                          <a16:colId xmlns:a16="http://schemas.microsoft.com/office/drawing/2014/main" val="331925325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baseline="0" dirty="0" smtClean="0"/>
                            <a:t>Total Nodes</a:t>
                          </a:r>
                          <a:endParaRPr lang="en-I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dirty="0" smtClean="0"/>
                            <a:t>Height</a:t>
                          </a:r>
                          <a:endParaRPr lang="en-I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950388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1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893" t="-86667" r="-369" b="-9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6494839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2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893" t="-186667" r="-369" b="-8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472775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3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893" t="-286667" r="-369" b="-7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3945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4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893" t="-386667" r="-369" b="-6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955372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5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893" t="-480263" r="-369" b="-5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41492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6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893" t="-588000" r="-369" b="-4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04961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7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893" t="-688000" r="-369" b="-3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268447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8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893" t="-788000" r="-369" b="-2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74379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9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893" t="-888000" r="-369" b="-1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80246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400" dirty="0" smtClean="0"/>
                            <a:t>10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893" t="-988000" r="-369" b="-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3267564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Content Placeholder 2"/>
          <p:cNvSpPr txBox="1">
            <a:spLocks/>
          </p:cNvSpPr>
          <p:nvPr/>
        </p:nvSpPr>
        <p:spPr>
          <a:xfrm>
            <a:off x="131180" y="3191312"/>
            <a:ext cx="4477106" cy="30425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For height k number of nodes are </a:t>
            </a:r>
            <a:r>
              <a:rPr lang="en-IN" b="1" dirty="0" smtClean="0">
                <a:solidFill>
                  <a:srgbClr val="AD1457"/>
                </a:solidFill>
              </a:rPr>
              <a:t>n=2</a:t>
            </a:r>
            <a:r>
              <a:rPr lang="en-IN" b="1" baseline="30000" dirty="0" smtClean="0">
                <a:solidFill>
                  <a:srgbClr val="AD1457"/>
                </a:solidFill>
              </a:rPr>
              <a:t>k</a:t>
            </a:r>
          </a:p>
          <a:p>
            <a:r>
              <a:rPr lang="en-IN" dirty="0" smtClean="0"/>
              <a:t>What is height for number of nodes given?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786534" y="3182129"/>
                <a:ext cx="2294393" cy="2820709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0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IN" sz="20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IN" sz="2000" b="0" dirty="0" smtClean="0">
                  <a:solidFill>
                    <a:srgbClr val="AD1457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IN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IN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IN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IN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IN" sz="2000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IN" sz="2000" dirty="0" smtClean="0">
                  <a:solidFill>
                    <a:srgbClr val="AD1457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𝑙𝑜𝑔𝑛</m:t>
                      </m:r>
                      <m:r>
                        <a:rPr lang="en-IN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𝑘𝑙𝑜𝑔</m:t>
                      </m:r>
                      <m:r>
                        <a:rPr lang="en-IN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N" sz="2000" b="0" dirty="0" smtClean="0">
                  <a:solidFill>
                    <a:srgbClr val="AD1457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N" sz="200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𝑙𝑜𝑔𝑛</m:t>
                          </m:r>
                        </m:num>
                        <m:den>
                          <m:r>
                            <a:rPr lang="en-IN" sz="20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IN" sz="20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N" sz="2000" dirty="0" smtClean="0">
                  <a:solidFill>
                    <a:srgbClr val="AD1457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N" sz="2000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IN" sz="20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IN" sz="2000" b="0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IN" sz="2000" b="0" i="0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IN" sz="2000" b="0" i="1" smtClean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IN" sz="2000" b="0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IN" sz="20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534" y="3182129"/>
                <a:ext cx="2294393" cy="28207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119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/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400" b="1" dirty="0" smtClean="0">
                    <a:solidFill>
                      <a:schemeClr val="accent5"/>
                    </a:solidFill>
                  </a:rPr>
                  <a:t>Example 2: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400" b="1" i="1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sz="2400" b="1" dirty="0">
                  <a:solidFill>
                    <a:schemeClr val="accent5"/>
                  </a:solidFill>
                </a:endParaRPr>
              </a:p>
              <a:p>
                <a:endParaRPr lang="en-US" alt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When we add the values across the levels of the recursion tree, we get a value of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for every level. </a:t>
                </a:r>
                <a:endParaRPr lang="en-US" sz="2400" dirty="0" smtClean="0">
                  <a:solidFill>
                    <a:schemeClr val="bg1"/>
                  </a:solidFill>
                </a:endParaRPr>
              </a:p>
              <a:p>
                <a:endParaRPr lang="en-US" sz="24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3/2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3/2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func>
                            </m:sup>
                          </m:sSup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	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)∈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8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8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8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28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2800" b="1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fName>
                        <m:e>
                          <m:r>
                            <a:rPr lang="en-US" sz="28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func>
                    </m:oMath>
                  </m:oMathPara>
                </a14:m>
                <a:endParaRPr lang="en-US" sz="2600" b="1" dirty="0">
                  <a:solidFill>
                    <a:schemeClr val="bg1"/>
                  </a:solidFill>
                </a:endParaRPr>
              </a:p>
              <a:p>
                <a:endParaRPr lang="en-IN" sz="24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0"/>
                <a:ext cx="6096000" cy="6588000"/>
              </a:xfrm>
              <a:prstGeom prst="rect">
                <a:avLst/>
              </a:prstGeom>
              <a:blipFill>
                <a:blip r:embed="rId2"/>
                <a:stretch>
                  <a:fillRect l="-1500" t="-648" r="-1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41036"/>
            <a:ext cx="6096000" cy="748923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24242"/>
                </a:solidFill>
              </a:rPr>
              <a:t>Recurrence Tree Method</a:t>
            </a:r>
          </a:p>
        </p:txBody>
      </p:sp>
      <p:sp>
        <p:nvSpPr>
          <p:cNvPr id="2" name="Rectangle 1"/>
          <p:cNvSpPr/>
          <p:nvPr/>
        </p:nvSpPr>
        <p:spPr>
          <a:xfrm>
            <a:off x="611362" y="788516"/>
            <a:ext cx="4937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AD1457"/>
                </a:solidFill>
              </a:rPr>
              <a:t>The recursion tree for this recurrence is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602583" y="3631475"/>
            <a:ext cx="3017520" cy="54864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-68309" y="3729335"/>
                <a:ext cx="112640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𝒍𝒐𝒈</m:t>
                      </m:r>
                      <m:r>
                        <a:rPr lang="en-US" altLang="en-US" sz="2400" b="1" i="1" baseline="-250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en-US" sz="2400" b="1" i="1" baseline="-25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en-US" sz="24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altLang="en-US" sz="2400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8309" y="3729335"/>
                <a:ext cx="1126400" cy="461665"/>
              </a:xfrm>
              <a:prstGeom prst="rect">
                <a:avLst/>
              </a:prstGeom>
              <a:blipFill>
                <a:blip r:embed="rId3"/>
                <a:stretch>
                  <a:fillRect l="-1081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5044653" y="4612359"/>
                <a:ext cx="3780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653" y="4612359"/>
                <a:ext cx="37807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4522368" y="3442063"/>
                <a:ext cx="3780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368" y="3442063"/>
                <a:ext cx="37807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/>
              <p:cNvSpPr/>
              <p:nvPr/>
            </p:nvSpPr>
            <p:spPr>
              <a:xfrm>
                <a:off x="2179352" y="2286000"/>
                <a:ext cx="77724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Oval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352" y="2286000"/>
                <a:ext cx="777240" cy="73152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/>
              <p:cNvSpPr/>
              <p:nvPr/>
            </p:nvSpPr>
            <p:spPr>
              <a:xfrm>
                <a:off x="1264952" y="3352800"/>
                <a:ext cx="77724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6" name="Oval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952" y="3352800"/>
                <a:ext cx="777240" cy="731520"/>
              </a:xfrm>
              <a:prstGeom prst="ellipse">
                <a:avLst/>
              </a:prstGeom>
              <a:blipFill>
                <a:blip r:embed="rId7"/>
                <a:stretch>
                  <a:fillRect l="-20000" t="-38211" r="-40769" b="-72358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/>
              <p:cNvSpPr/>
              <p:nvPr/>
            </p:nvSpPr>
            <p:spPr>
              <a:xfrm>
                <a:off x="3154712" y="3352800"/>
                <a:ext cx="77724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Oval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712" y="3352800"/>
                <a:ext cx="777240" cy="731520"/>
              </a:xfrm>
              <a:prstGeom prst="ellipse">
                <a:avLst/>
              </a:prstGeom>
              <a:blipFill>
                <a:blip r:embed="rId8"/>
                <a:stretch>
                  <a:fillRect l="-10769" t="-38211" r="-50000" b="-72358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/>
          <p:cNvCxnSpPr>
            <a:stCxn id="45" idx="3"/>
            <a:endCxn id="46" idx="0"/>
          </p:cNvCxnSpPr>
          <p:nvPr/>
        </p:nvCxnSpPr>
        <p:spPr>
          <a:xfrm flipH="1">
            <a:off x="1653572" y="2910391"/>
            <a:ext cx="639604" cy="442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5" idx="5"/>
            <a:endCxn id="47" idx="0"/>
          </p:cNvCxnSpPr>
          <p:nvPr/>
        </p:nvCxnSpPr>
        <p:spPr>
          <a:xfrm>
            <a:off x="2842768" y="2910391"/>
            <a:ext cx="700564" cy="442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/>
              <p:cNvSpPr/>
              <p:nvPr/>
            </p:nvSpPr>
            <p:spPr>
              <a:xfrm>
                <a:off x="701639" y="4572000"/>
                <a:ext cx="77724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0" name="Oval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39" y="4572000"/>
                <a:ext cx="777240" cy="73152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50"/>
              <p:cNvSpPr/>
              <p:nvPr/>
            </p:nvSpPr>
            <p:spPr>
              <a:xfrm>
                <a:off x="1732329" y="4572000"/>
                <a:ext cx="77724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1" name="Oval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329" y="4572000"/>
                <a:ext cx="777240" cy="73152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Connector 51"/>
          <p:cNvCxnSpPr>
            <a:stCxn id="46" idx="3"/>
          </p:cNvCxnSpPr>
          <p:nvPr/>
        </p:nvCxnSpPr>
        <p:spPr>
          <a:xfrm flipH="1">
            <a:off x="1103316" y="3977191"/>
            <a:ext cx="275460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6" idx="5"/>
            <a:endCxn id="51" idx="0"/>
          </p:cNvCxnSpPr>
          <p:nvPr/>
        </p:nvCxnSpPr>
        <p:spPr>
          <a:xfrm>
            <a:off x="1928368" y="3977191"/>
            <a:ext cx="192581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Oval 53"/>
              <p:cNvSpPr/>
              <p:nvPr/>
            </p:nvSpPr>
            <p:spPr>
              <a:xfrm>
                <a:off x="2664155" y="4572000"/>
                <a:ext cx="77724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4" name="Oval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155" y="4572000"/>
                <a:ext cx="777240" cy="7315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Oval 54"/>
              <p:cNvSpPr/>
              <p:nvPr/>
            </p:nvSpPr>
            <p:spPr>
              <a:xfrm>
                <a:off x="3746730" y="4572000"/>
                <a:ext cx="77724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f>
                        <m:f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5" name="Oval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730" y="4572000"/>
                <a:ext cx="777240" cy="73152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55"/>
          <p:cNvCxnSpPr>
            <a:stCxn id="47" idx="3"/>
            <a:endCxn id="54" idx="0"/>
          </p:cNvCxnSpPr>
          <p:nvPr/>
        </p:nvCxnSpPr>
        <p:spPr>
          <a:xfrm flipH="1">
            <a:off x="3052775" y="3977191"/>
            <a:ext cx="215761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7" idx="5"/>
            <a:endCxn id="55" idx="0"/>
          </p:cNvCxnSpPr>
          <p:nvPr/>
        </p:nvCxnSpPr>
        <p:spPr>
          <a:xfrm>
            <a:off x="3818128" y="3977191"/>
            <a:ext cx="317222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008237" y="3692856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4585095" y="4876800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628889" y="5196391"/>
            <a:ext cx="199631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378112" y="5196391"/>
            <a:ext cx="161754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51" idx="3"/>
          </p:cNvCxnSpPr>
          <p:nvPr/>
        </p:nvCxnSpPr>
        <p:spPr>
          <a:xfrm flipH="1">
            <a:off x="1688440" y="5196391"/>
            <a:ext cx="157713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51" idx="5"/>
          </p:cNvCxnSpPr>
          <p:nvPr/>
        </p:nvCxnSpPr>
        <p:spPr>
          <a:xfrm>
            <a:off x="2395745" y="5196391"/>
            <a:ext cx="133836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54" idx="3"/>
          </p:cNvCxnSpPr>
          <p:nvPr/>
        </p:nvCxnSpPr>
        <p:spPr>
          <a:xfrm flipH="1">
            <a:off x="2664155" y="5196391"/>
            <a:ext cx="113824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4" idx="5"/>
          </p:cNvCxnSpPr>
          <p:nvPr/>
        </p:nvCxnSpPr>
        <p:spPr>
          <a:xfrm>
            <a:off x="3327571" y="5196391"/>
            <a:ext cx="113824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5" idx="3"/>
          </p:cNvCxnSpPr>
          <p:nvPr/>
        </p:nvCxnSpPr>
        <p:spPr>
          <a:xfrm flipH="1">
            <a:off x="3746730" y="5196391"/>
            <a:ext cx="113824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5" idx="5"/>
          </p:cNvCxnSpPr>
          <p:nvPr/>
        </p:nvCxnSpPr>
        <p:spPr>
          <a:xfrm>
            <a:off x="4410146" y="5196391"/>
            <a:ext cx="113824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388891" y="2107527"/>
            <a:ext cx="0" cy="1645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388891" y="4251960"/>
            <a:ext cx="0" cy="1645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4898571" y="3729335"/>
                <a:ext cx="127114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𝒍𝒐𝒈</m:t>
                      </m:r>
                      <m:r>
                        <a:rPr lang="en-US" altLang="en-US" sz="2400" b="1" i="1" baseline="-250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en-US" sz="2400" b="1" i="1" baseline="-250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altLang="en-US" sz="2400" b="1" i="1" baseline="-250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en-US" sz="2400" b="1" i="1" baseline="-25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en-US" sz="24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altLang="en-US" sz="2400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571" y="3729335"/>
                <a:ext cx="1271147" cy="461665"/>
              </a:xfrm>
              <a:prstGeom prst="rect">
                <a:avLst/>
              </a:prstGeom>
              <a:blipFill>
                <a:blip r:embed="rId13"/>
                <a:stretch>
                  <a:fillRect l="-3846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 flipV="1">
            <a:off x="5529642" y="2107527"/>
            <a:ext cx="0" cy="1645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5529641" y="4251960"/>
            <a:ext cx="0" cy="1554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663690" y="477247"/>
            <a:ext cx="841141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9930998" y="464184"/>
            <a:ext cx="1178758" cy="0"/>
          </a:xfrm>
          <a:prstGeom prst="line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59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6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1" grpId="0"/>
      <p:bldP spid="43" grpId="0"/>
      <p:bldP spid="44" grpId="0"/>
      <p:bldP spid="45" grpId="0" animBg="1"/>
      <p:bldP spid="46" grpId="0" animBg="1"/>
      <p:bldP spid="47" grpId="0" animBg="1"/>
      <p:bldP spid="50" grpId="0" animBg="1"/>
      <p:bldP spid="51" grpId="0" animBg="1"/>
      <p:bldP spid="54" grpId="0" animBg="1"/>
      <p:bldP spid="55" grpId="0" animBg="1"/>
      <p:bldP spid="7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/>
              <p:nvPr/>
            </p:nvSpPr>
            <p:spPr>
              <a:xfrm>
                <a:off x="6096000" y="1"/>
                <a:ext cx="6096000" cy="6588000"/>
              </a:xfrm>
              <a:prstGeom prst="rect">
                <a:avLst/>
              </a:prstGeom>
              <a:gradFill flip="none" rotWithShape="1">
                <a:gsLst>
                  <a:gs pos="55000">
                    <a:srgbClr val="B21266"/>
                  </a:gs>
                  <a:gs pos="30000">
                    <a:srgbClr val="A3115D">
                      <a:lumMod val="100000"/>
                    </a:srgbClr>
                  </a:gs>
                  <a:gs pos="100000">
                    <a:srgbClr val="ED6D9B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2400" b="1" dirty="0" smtClean="0">
                    <a:solidFill>
                      <a:schemeClr val="accent5"/>
                    </a:solidFill>
                  </a:rPr>
                  <a:t>Example 3: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baseline="30000" dirty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400" b="1" baseline="30000" dirty="0">
                  <a:solidFill>
                    <a:schemeClr val="accent5"/>
                  </a:solidFill>
                </a:endParaRPr>
              </a:p>
              <a:p>
                <a:endParaRPr lang="en-US" altLang="en-US" sz="24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Sub-problem size at level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err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is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sSup>
                          <m:sSup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</a:rPr>
                  <a:t>Cost of problem at level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sz="2400" dirty="0">
                    <a:solidFill>
                      <a:schemeClr val="bg1"/>
                    </a:solidFill>
                  </a:rPr>
                  <a:t>Total cost,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𝒍𝒐𝒈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func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1" dirty="0" smtClean="0">
                  <a:solidFill>
                    <a:schemeClr val="bg1"/>
                  </a:solidFill>
                </a:endParaRPr>
              </a:p>
              <a:p>
                <a:endParaRPr lang="en-US" sz="2400" b="1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2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pPr algn="r"/>
                <a:endParaRPr lang="en-US" sz="2400" i="1" dirty="0" smtClean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pPr algn="r"/>
                <a:endParaRPr lang="en-US" sz="24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  <a:p>
                <a:endParaRPr lang="en-IN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B20E2A-F2D8-419C-9FD1-95D263426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"/>
                <a:ext cx="6096000" cy="6588000"/>
              </a:xfrm>
              <a:prstGeom prst="rect">
                <a:avLst/>
              </a:prstGeom>
              <a:blipFill>
                <a:blip r:embed="rId2"/>
                <a:stretch>
                  <a:fillRect l="-1500" t="-6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0" y="41036"/>
            <a:ext cx="6096000" cy="748923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24242"/>
                </a:solidFill>
              </a:rPr>
              <a:t>Recurrence Tree Method</a:t>
            </a:r>
          </a:p>
        </p:txBody>
      </p:sp>
      <p:sp>
        <p:nvSpPr>
          <p:cNvPr id="2" name="Rectangle 1"/>
          <p:cNvSpPr/>
          <p:nvPr/>
        </p:nvSpPr>
        <p:spPr>
          <a:xfrm>
            <a:off x="611362" y="788516"/>
            <a:ext cx="4937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AD1457"/>
                </a:solidFill>
              </a:rPr>
              <a:t>The recursion tree for this recurrence is 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072847" y="5551715"/>
            <a:ext cx="2103120" cy="45720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/>
              <p:cNvSpPr/>
              <p:nvPr/>
            </p:nvSpPr>
            <p:spPr>
              <a:xfrm>
                <a:off x="1641538" y="2209800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9" name="Oval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538" y="2209800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/>
              <p:cNvSpPr/>
              <p:nvPr/>
            </p:nvSpPr>
            <p:spPr>
              <a:xfrm>
                <a:off x="727138" y="3276600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2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2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2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2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Oval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38" y="3276600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 l="-22222" t="-28758" r="-35294" b="-58824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Oval 74"/>
              <p:cNvSpPr/>
              <p:nvPr/>
            </p:nvSpPr>
            <p:spPr>
              <a:xfrm>
                <a:off x="2616898" y="3276600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5" name="Oval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898" y="3276600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 l="-28758" t="-36601" r="-39216" b="-6993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/>
          <p:cNvCxnSpPr>
            <a:stCxn id="39" idx="3"/>
            <a:endCxn id="40" idx="0"/>
          </p:cNvCxnSpPr>
          <p:nvPr/>
        </p:nvCxnSpPr>
        <p:spPr>
          <a:xfrm flipH="1">
            <a:off x="1184338" y="2990289"/>
            <a:ext cx="591111" cy="286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39" idx="5"/>
            <a:endCxn id="75" idx="0"/>
          </p:cNvCxnSpPr>
          <p:nvPr/>
        </p:nvCxnSpPr>
        <p:spPr>
          <a:xfrm>
            <a:off x="2422027" y="2990289"/>
            <a:ext cx="652071" cy="2863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77"/>
              <p:cNvSpPr/>
              <p:nvPr/>
            </p:nvSpPr>
            <p:spPr>
              <a:xfrm>
                <a:off x="176882" y="4495800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8" name="Oval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82" y="4495800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 l="-28758" t="-36601" r="-39216" b="-6993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78"/>
              <p:cNvSpPr/>
              <p:nvPr/>
            </p:nvSpPr>
            <p:spPr>
              <a:xfrm>
                <a:off x="1194515" y="4495800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9" name="Oval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515" y="4495800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 l="-28758" t="-36601" r="-39216" b="-6993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Connector 79"/>
          <p:cNvCxnSpPr>
            <a:stCxn id="40" idx="3"/>
            <a:endCxn id="78" idx="0"/>
          </p:cNvCxnSpPr>
          <p:nvPr/>
        </p:nvCxnSpPr>
        <p:spPr>
          <a:xfrm flipH="1">
            <a:off x="634082" y="4057089"/>
            <a:ext cx="226967" cy="438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40" idx="5"/>
            <a:endCxn id="79" idx="0"/>
          </p:cNvCxnSpPr>
          <p:nvPr/>
        </p:nvCxnSpPr>
        <p:spPr>
          <a:xfrm>
            <a:off x="1507627" y="4057089"/>
            <a:ext cx="144088" cy="438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Oval 81"/>
              <p:cNvSpPr/>
              <p:nvPr/>
            </p:nvSpPr>
            <p:spPr>
              <a:xfrm>
                <a:off x="2126341" y="4495800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2" name="Oval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341" y="4495800"/>
                <a:ext cx="914400" cy="914400"/>
              </a:xfrm>
              <a:prstGeom prst="ellipse">
                <a:avLst/>
              </a:prstGeom>
              <a:blipFill>
                <a:blip r:embed="rId8"/>
                <a:stretch>
                  <a:fillRect l="-28758" t="-36601" r="-39216" b="-6993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Oval 82"/>
              <p:cNvSpPr/>
              <p:nvPr/>
            </p:nvSpPr>
            <p:spPr>
              <a:xfrm>
                <a:off x="3208916" y="4495800"/>
                <a:ext cx="914400" cy="91440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3" name="Oval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916" y="4495800"/>
                <a:ext cx="914400" cy="914400"/>
              </a:xfrm>
              <a:prstGeom prst="ellipse">
                <a:avLst/>
              </a:prstGeom>
              <a:blipFill>
                <a:blip r:embed="rId9"/>
                <a:stretch>
                  <a:fillRect l="-28758" t="-36601" r="-39216" b="-69935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/>
          <p:cNvCxnSpPr>
            <a:stCxn id="75" idx="3"/>
            <a:endCxn id="82" idx="0"/>
          </p:cNvCxnSpPr>
          <p:nvPr/>
        </p:nvCxnSpPr>
        <p:spPr>
          <a:xfrm flipH="1">
            <a:off x="2583541" y="4057089"/>
            <a:ext cx="167268" cy="438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5" idx="5"/>
            <a:endCxn id="83" idx="0"/>
          </p:cNvCxnSpPr>
          <p:nvPr/>
        </p:nvCxnSpPr>
        <p:spPr>
          <a:xfrm>
            <a:off x="3397387" y="4057089"/>
            <a:ext cx="268729" cy="438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812148" y="3616656"/>
            <a:ext cx="100584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4269348" y="4876800"/>
            <a:ext cx="54864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8" idx="3"/>
          </p:cNvCxnSpPr>
          <p:nvPr/>
        </p:nvCxnSpPr>
        <p:spPr>
          <a:xfrm flipH="1">
            <a:off x="159456" y="5276289"/>
            <a:ext cx="151337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78" idx="5"/>
          </p:cNvCxnSpPr>
          <p:nvPr/>
        </p:nvCxnSpPr>
        <p:spPr>
          <a:xfrm>
            <a:off x="957371" y="5276289"/>
            <a:ext cx="100554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79" idx="3"/>
          </p:cNvCxnSpPr>
          <p:nvPr/>
        </p:nvCxnSpPr>
        <p:spPr>
          <a:xfrm flipH="1">
            <a:off x="1226100" y="5276289"/>
            <a:ext cx="102326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79" idx="5"/>
          </p:cNvCxnSpPr>
          <p:nvPr/>
        </p:nvCxnSpPr>
        <p:spPr>
          <a:xfrm>
            <a:off x="1975004" y="5276289"/>
            <a:ext cx="117980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82" idx="3"/>
          </p:cNvCxnSpPr>
          <p:nvPr/>
        </p:nvCxnSpPr>
        <p:spPr>
          <a:xfrm flipH="1">
            <a:off x="2142272" y="5276289"/>
            <a:ext cx="117980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82" idx="5"/>
          </p:cNvCxnSpPr>
          <p:nvPr/>
        </p:nvCxnSpPr>
        <p:spPr>
          <a:xfrm>
            <a:off x="2906830" y="5276289"/>
            <a:ext cx="167268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83" idx="3"/>
          </p:cNvCxnSpPr>
          <p:nvPr/>
        </p:nvCxnSpPr>
        <p:spPr>
          <a:xfrm flipH="1">
            <a:off x="3242273" y="5276289"/>
            <a:ext cx="100554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3" idx="5"/>
          </p:cNvCxnSpPr>
          <p:nvPr/>
        </p:nvCxnSpPr>
        <p:spPr>
          <a:xfrm>
            <a:off x="3989405" y="5276289"/>
            <a:ext cx="133911" cy="43871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4781724" y="4643735"/>
                <a:ext cx="9114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4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f>
                            <m:fPr>
                              <m:type m:val="lin"/>
                              <m:ctrlPr>
                                <a:rPr lang="en-US" altLang="en-US" sz="24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724" y="4643735"/>
                <a:ext cx="911476" cy="461665"/>
              </a:xfrm>
              <a:prstGeom prst="rect">
                <a:avLst/>
              </a:prstGeom>
              <a:blipFill>
                <a:blip r:embed="rId10"/>
                <a:stretch>
                  <a:fillRect l="-31333" t="-123684" r="-53333" b="-19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Connector 96"/>
          <p:cNvCxnSpPr/>
          <p:nvPr/>
        </p:nvCxnSpPr>
        <p:spPr>
          <a:xfrm>
            <a:off x="5159800" y="5276289"/>
            <a:ext cx="0" cy="59111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/>
              <p:cNvSpPr/>
              <p:nvPr/>
            </p:nvSpPr>
            <p:spPr>
              <a:xfrm>
                <a:off x="4702600" y="5943600"/>
                <a:ext cx="9114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8" name="Rectangle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2600" y="5943600"/>
                <a:ext cx="911476" cy="461665"/>
              </a:xfrm>
              <a:prstGeom prst="rect">
                <a:avLst/>
              </a:prstGeom>
              <a:blipFill>
                <a:blip r:embed="rId11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4855000" y="3405052"/>
                <a:ext cx="9114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4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f>
                            <m:fPr>
                              <m:type m:val="lin"/>
                              <m:ctrlPr>
                                <a:rPr lang="en-US" altLang="en-US" sz="240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en-US" sz="24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000" y="3405052"/>
                <a:ext cx="911476" cy="461665"/>
              </a:xfrm>
              <a:prstGeom prst="rect">
                <a:avLst/>
              </a:prstGeom>
              <a:blipFill>
                <a:blip r:embed="rId12"/>
                <a:stretch>
                  <a:fillRect l="-31333" t="-125333" r="-53333" b="-19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35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9" grpId="0" animBg="1"/>
      <p:bldP spid="40" grpId="0" animBg="1"/>
      <p:bldP spid="75" grpId="0" animBg="1"/>
      <p:bldP spid="78" grpId="0" animBg="1"/>
      <p:bldP spid="79" grpId="0" animBg="1"/>
      <p:bldP spid="82" grpId="0" animBg="1"/>
      <p:bldP spid="83" grpId="0" animBg="1"/>
      <p:bldP spid="96" grpId="0"/>
      <p:bldP spid="98" grpId="0"/>
      <p:bldP spid="9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</p:cNvCxnSpPr>
          <p:nvPr/>
        </p:nvCxnSpPr>
        <p:spPr>
          <a:xfrm>
            <a:off x="1191446" y="-17287"/>
            <a:ext cx="0" cy="54864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534989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1191446" y="1009551"/>
            <a:ext cx="0" cy="5029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512751" y="530001"/>
            <a:ext cx="682442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AD1457"/>
                </a:solidFill>
              </a:rPr>
              <a:t>Outline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Introduction to Recurrence Equation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Different methods to solve recurrence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Divide and Conquer Technique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Multiplying large Integers Problem</a:t>
            </a:r>
          </a:p>
          <a:p>
            <a:pPr marL="800100" lvl="1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24242"/>
                </a:solidFill>
              </a:rPr>
              <a:t>Problem Solving using divide and conquer algorithm – </a:t>
            </a:r>
          </a:p>
          <a:p>
            <a:pPr marL="1257300" lvl="2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424242"/>
                </a:solidFill>
              </a:rPr>
              <a:t>Binary Search</a:t>
            </a:r>
          </a:p>
          <a:p>
            <a:pPr marL="1257300" lvl="2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424242"/>
                </a:solidFill>
              </a:rPr>
              <a:t>Sorting (Merge Sort, Quick Sort)</a:t>
            </a:r>
          </a:p>
          <a:p>
            <a:pPr marL="1257300" lvl="2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424242"/>
                </a:solidFill>
              </a:rPr>
              <a:t>Matrix Multiplication</a:t>
            </a:r>
          </a:p>
          <a:p>
            <a:pPr marL="1257300" lvl="2" indent="-342900">
              <a:spcBef>
                <a:spcPts val="1200"/>
              </a:spcBef>
              <a:buClr>
                <a:srgbClr val="424242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424242"/>
                </a:solidFill>
              </a:rPr>
              <a:t>Exponential</a:t>
            </a:r>
          </a:p>
        </p:txBody>
      </p:sp>
    </p:spTree>
    <p:extLst>
      <p:ext uri="{BB962C8B-B14F-4D97-AF65-F5344CB8AC3E}">
        <p14:creationId xmlns:p14="http://schemas.microsoft.com/office/powerpoint/2010/main" val="272453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Tree </a:t>
            </a:r>
            <a:r>
              <a:rPr lang="en-US" dirty="0" smtClean="0"/>
              <a:t>Method - Exercises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</a:t>
                </a:r>
                <a:r>
                  <a:rPr lang="en-US" dirty="0" smtClean="0"/>
                  <a:t>1: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/4)+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/4)+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 </a:t>
                </a:r>
                <a:r>
                  <a:rPr lang="en-US" dirty="0" smtClean="0"/>
                  <a:t>2: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/4)+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 dirty="0"/>
              </a:p>
              <a:p>
                <a:r>
                  <a:rPr lang="en-US" dirty="0"/>
                  <a:t>Example </a:t>
                </a:r>
                <a:r>
                  <a:rPr lang="en-US" dirty="0" smtClean="0"/>
                  <a:t>3: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/4)+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/2)+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Example</m:t>
                    </m:r>
                    <m:r>
                      <m:rPr>
                        <m:nor/>
                      </m:rPr>
                      <a:rPr lang="en-US" dirty="0"/>
                      <m:t> 4: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/3)+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/3) 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46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Tree </a:t>
            </a:r>
            <a:r>
              <a:rPr lang="en-US" dirty="0" smtClean="0"/>
              <a:t>Method - Exercises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</a:t>
                </a:r>
                <a:r>
                  <a:rPr lang="en-US" dirty="0" smtClean="0"/>
                  <a:t>1: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/4)+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/4)+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714615" y="2662446"/>
                <a:ext cx="3780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615" y="2662446"/>
                <a:ext cx="37807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2849495" y="15063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495" y="1506384"/>
                <a:ext cx="822960" cy="73152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1935095" y="25731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IN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095" y="2573184"/>
                <a:ext cx="822960" cy="731520"/>
              </a:xfrm>
              <a:prstGeom prst="ellipse">
                <a:avLst/>
              </a:prstGeom>
              <a:blipFill>
                <a:blip r:embed="rId5"/>
                <a:stretch>
                  <a:fillRect l="-28261" t="-56911" r="-50000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3824855" y="25731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IN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4855" y="2573184"/>
                <a:ext cx="822960" cy="731520"/>
              </a:xfrm>
              <a:prstGeom prst="ellipse">
                <a:avLst/>
              </a:prstGeom>
              <a:blipFill>
                <a:blip r:embed="rId6"/>
                <a:stretch>
                  <a:fillRect l="-18841" t="-56911" r="-59420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>
            <a:stCxn id="7" idx="3"/>
            <a:endCxn id="8" idx="0"/>
          </p:cNvCxnSpPr>
          <p:nvPr/>
        </p:nvCxnSpPr>
        <p:spPr>
          <a:xfrm flipH="1">
            <a:off x="2346575" y="2130775"/>
            <a:ext cx="623440" cy="442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5"/>
            <a:endCxn id="9" idx="0"/>
          </p:cNvCxnSpPr>
          <p:nvPr/>
        </p:nvCxnSpPr>
        <p:spPr>
          <a:xfrm>
            <a:off x="3551935" y="2130775"/>
            <a:ext cx="684400" cy="442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1384839" y="37923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839" y="3792384"/>
                <a:ext cx="822960" cy="731520"/>
              </a:xfrm>
              <a:prstGeom prst="ellipse">
                <a:avLst/>
              </a:prstGeom>
              <a:blipFill>
                <a:blip r:embed="rId7"/>
                <a:stretch>
                  <a:fillRect l="-36957" t="-56911" r="-41304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/>
              <p:cNvSpPr/>
              <p:nvPr/>
            </p:nvSpPr>
            <p:spPr>
              <a:xfrm>
                <a:off x="2402472" y="37923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Oval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472" y="3792384"/>
                <a:ext cx="822960" cy="731520"/>
              </a:xfrm>
              <a:prstGeom prst="ellipse">
                <a:avLst/>
              </a:prstGeom>
              <a:blipFill>
                <a:blip r:embed="rId8"/>
                <a:stretch>
                  <a:fillRect l="-27536" t="-56911" r="-50725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>
            <a:stCxn id="8" idx="3"/>
            <a:endCxn id="12" idx="0"/>
          </p:cNvCxnSpPr>
          <p:nvPr/>
        </p:nvCxnSpPr>
        <p:spPr>
          <a:xfrm flipH="1">
            <a:off x="1796319" y="3197575"/>
            <a:ext cx="259296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5"/>
            <a:endCxn id="13" idx="0"/>
          </p:cNvCxnSpPr>
          <p:nvPr/>
        </p:nvCxnSpPr>
        <p:spPr>
          <a:xfrm>
            <a:off x="2637535" y="3197575"/>
            <a:ext cx="176417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/>
              <p:cNvSpPr/>
              <p:nvPr/>
            </p:nvSpPr>
            <p:spPr>
              <a:xfrm>
                <a:off x="3334298" y="37923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Oval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298" y="3792384"/>
                <a:ext cx="822960" cy="731520"/>
              </a:xfrm>
              <a:prstGeom prst="ellipse">
                <a:avLst/>
              </a:prstGeom>
              <a:blipFill>
                <a:blip r:embed="rId9"/>
                <a:stretch>
                  <a:fillRect l="-27536" t="-56911" r="-50725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/>
              <p:cNvSpPr/>
              <p:nvPr/>
            </p:nvSpPr>
            <p:spPr>
              <a:xfrm>
                <a:off x="4416873" y="379238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4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Oval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873" y="3792384"/>
                <a:ext cx="822960" cy="731520"/>
              </a:xfrm>
              <a:prstGeom prst="ellipse">
                <a:avLst/>
              </a:prstGeom>
              <a:blipFill>
                <a:blip r:embed="rId10"/>
                <a:stretch>
                  <a:fillRect l="-28261" t="-56911" r="-50000" b="-10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>
            <a:stCxn id="9" idx="3"/>
            <a:endCxn id="16" idx="0"/>
          </p:cNvCxnSpPr>
          <p:nvPr/>
        </p:nvCxnSpPr>
        <p:spPr>
          <a:xfrm flipH="1">
            <a:off x="3745778" y="3197575"/>
            <a:ext cx="199597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5"/>
            <a:endCxn id="17" idx="0"/>
          </p:cNvCxnSpPr>
          <p:nvPr/>
        </p:nvCxnSpPr>
        <p:spPr>
          <a:xfrm>
            <a:off x="4527295" y="3197575"/>
            <a:ext cx="301058" cy="594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978828" y="2913240"/>
            <a:ext cx="73152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346677" y="4084121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3"/>
          </p:cNvCxnSpPr>
          <p:nvPr/>
        </p:nvCxnSpPr>
        <p:spPr>
          <a:xfrm flipH="1">
            <a:off x="1299034" y="4416775"/>
            <a:ext cx="206325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5"/>
          </p:cNvCxnSpPr>
          <p:nvPr/>
        </p:nvCxnSpPr>
        <p:spPr>
          <a:xfrm>
            <a:off x="2087279" y="4416775"/>
            <a:ext cx="122730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3"/>
          </p:cNvCxnSpPr>
          <p:nvPr/>
        </p:nvCxnSpPr>
        <p:spPr>
          <a:xfrm flipH="1">
            <a:off x="2358585" y="4416775"/>
            <a:ext cx="164407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5"/>
          </p:cNvCxnSpPr>
          <p:nvPr/>
        </p:nvCxnSpPr>
        <p:spPr>
          <a:xfrm>
            <a:off x="3104912" y="4416775"/>
            <a:ext cx="94812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6" idx="3"/>
          </p:cNvCxnSpPr>
          <p:nvPr/>
        </p:nvCxnSpPr>
        <p:spPr>
          <a:xfrm flipH="1">
            <a:off x="3334299" y="4416775"/>
            <a:ext cx="120519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6" idx="5"/>
          </p:cNvCxnSpPr>
          <p:nvPr/>
        </p:nvCxnSpPr>
        <p:spPr>
          <a:xfrm>
            <a:off x="4036738" y="4416775"/>
            <a:ext cx="74800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7" idx="3"/>
          </p:cNvCxnSpPr>
          <p:nvPr/>
        </p:nvCxnSpPr>
        <p:spPr>
          <a:xfrm flipH="1">
            <a:off x="4416874" y="4416775"/>
            <a:ext cx="120519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7" idx="5"/>
          </p:cNvCxnSpPr>
          <p:nvPr/>
        </p:nvCxnSpPr>
        <p:spPr>
          <a:xfrm>
            <a:off x="5119313" y="4416775"/>
            <a:ext cx="74800" cy="36620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/>
              <p:cNvSpPr/>
              <p:nvPr/>
            </p:nvSpPr>
            <p:spPr>
              <a:xfrm>
                <a:off x="798628" y="504206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Oval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28" y="5042064"/>
                <a:ext cx="822960" cy="7315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/>
              <p:cNvSpPr/>
              <p:nvPr/>
            </p:nvSpPr>
            <p:spPr>
              <a:xfrm>
                <a:off x="1911148" y="504206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148" y="5042064"/>
                <a:ext cx="822960" cy="73152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3023668" y="504206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68" y="5042064"/>
                <a:ext cx="822960" cy="73152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/>
              <p:cNvSpPr/>
              <p:nvPr/>
            </p:nvSpPr>
            <p:spPr>
              <a:xfrm>
                <a:off x="4880769" y="5042064"/>
                <a:ext cx="822960" cy="731520"/>
              </a:xfrm>
              <a:prstGeom prst="ellipse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Oval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69" y="5042064"/>
                <a:ext cx="822960" cy="73152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>
            <a:off x="3956407" y="5405647"/>
            <a:ext cx="822960" cy="0"/>
          </a:xfrm>
          <a:prstGeom prst="line">
            <a:avLst/>
          </a:prstGeom>
          <a:ln w="28575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72058" y="1600058"/>
            <a:ext cx="0" cy="1430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72058" y="3492049"/>
            <a:ext cx="0" cy="1915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-21764" y="3001548"/>
                <a:ext cx="127114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𝒍𝒐𝒈</m:t>
                      </m:r>
                      <m:r>
                        <a:rPr lang="en-IN" altLang="en-US" sz="2400" b="1" i="1" baseline="-250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𝟒</m:t>
                      </m:r>
                      <m:r>
                        <a:rPr lang="en-US" altLang="en-US" sz="2400" b="1" i="1" baseline="-250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IN" altLang="en-US" sz="2400" b="1" i="1" baseline="-250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altLang="en-US" sz="2400" b="1" i="1" baseline="-250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en-US" sz="24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altLang="en-US" sz="2400" b="1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764" y="3001548"/>
                <a:ext cx="1271147" cy="461665"/>
              </a:xfrm>
              <a:prstGeom prst="rect">
                <a:avLst/>
              </a:prstGeom>
              <a:blipFill>
                <a:blip r:embed="rId14"/>
                <a:stretch>
                  <a:fillRect l="-3828" b="-342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5903653" y="3853288"/>
                <a:ext cx="3780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653" y="3853288"/>
                <a:ext cx="378076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8002838" y="3197575"/>
                <a:ext cx="2634247" cy="494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)∈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IN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2400" b="1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IN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fName>
                        <m:e>
                          <m:r>
                            <a:rPr lang="en-US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func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838" y="3197575"/>
                <a:ext cx="2634247" cy="494815"/>
              </a:xfrm>
              <a:prstGeom prst="rect">
                <a:avLst/>
              </a:prstGeom>
              <a:blipFill>
                <a:blip r:embed="rId16"/>
                <a:stretch>
                  <a:fillRect b="-1234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8002838" y="3734087"/>
                <a:ext cx="26805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func>
                        <m:func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838" y="3734087"/>
                <a:ext cx="2680542" cy="461665"/>
              </a:xfrm>
              <a:prstGeom prst="rect">
                <a:avLst/>
              </a:prstGeom>
              <a:blipFill>
                <a:blip r:embed="rId1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5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2" grpId="0" animBg="1"/>
      <p:bldP spid="13" grpId="0" animBg="1"/>
      <p:bldP spid="16" grpId="0" animBg="1"/>
      <p:bldP spid="17" grpId="0" animBg="1"/>
      <p:bldP spid="30" grpId="0" animBg="1"/>
      <p:bldP spid="31" grpId="0" animBg="1"/>
      <p:bldP spid="32" grpId="0" animBg="1"/>
      <p:bldP spid="33" grpId="0" animBg="1"/>
      <p:bldP spid="37" grpId="0"/>
      <p:bldP spid="38" grpId="0"/>
      <p:bldP spid="39" grpId="0"/>
      <p:bldP spid="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Tree </a:t>
            </a:r>
            <a:r>
              <a:rPr lang="en-US" dirty="0" smtClean="0"/>
              <a:t>Method - Exercises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Example 2: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)=3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/4)+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5"/>
          <p:cNvSpPr txBox="1">
            <a:spLocks/>
          </p:cNvSpPr>
          <p:nvPr/>
        </p:nvSpPr>
        <p:spPr>
          <a:xfrm>
            <a:off x="9395927" y="6046631"/>
            <a:ext cx="2133600" cy="32385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9D3B7D-674B-4FCC-94DA-541AD8FC00DB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5" name="Picture 2" descr="fig4_1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620" y="736740"/>
            <a:ext cx="6986295" cy="216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84246" y="2838520"/>
            <a:ext cx="86106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838200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spcBef>
                <a:spcPct val="20000"/>
              </a:spcBef>
              <a:buChar char="•"/>
              <a:defRPr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76400" indent="-3048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5500" indent="-26670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52700" indent="-2667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09900" indent="-2667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67100" indent="-2667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24300" indent="-266700" fontAlgn="base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 err="1">
                <a:solidFill>
                  <a:schemeClr val="tx1"/>
                </a:solidFill>
                <a:latin typeface="+mj-lt"/>
              </a:rPr>
              <a:t>Subproblem</a:t>
            </a: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 size at level </a:t>
            </a:r>
            <a:r>
              <a:rPr lang="en-US" altLang="en-US" sz="20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 is: n/4</a:t>
            </a:r>
            <a:r>
              <a:rPr lang="en-US" altLang="en-US" sz="2000" baseline="30000" dirty="0">
                <a:solidFill>
                  <a:schemeClr val="tx1"/>
                </a:solidFill>
                <a:latin typeface="+mj-lt"/>
              </a:rPr>
              <a:t>i</a:t>
            </a:r>
          </a:p>
          <a:p>
            <a:r>
              <a:rPr lang="en-US" altLang="en-US" sz="2000" dirty="0" err="1">
                <a:solidFill>
                  <a:schemeClr val="tx1"/>
                </a:solidFill>
                <a:latin typeface="+mj-lt"/>
              </a:rPr>
              <a:t>Subproblem</a:t>
            </a: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 size hits 1 when 1 = n/4</a:t>
            </a:r>
            <a:r>
              <a:rPr lang="en-US" altLang="en-US" sz="2000" baseline="30000" dirty="0">
                <a:solidFill>
                  <a:schemeClr val="tx1"/>
                </a:solidFill>
                <a:latin typeface="+mj-lt"/>
              </a:rPr>
              <a:t>i </a:t>
            </a:r>
            <a:r>
              <a:rPr lang="en-US" alt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  <a:sym typeface="Symbol" panose="05050102010706020507" pitchFamily="18" charset="2"/>
              </a:rPr>
              <a:t> </a:t>
            </a:r>
            <a:r>
              <a:rPr lang="en-US" altLang="en-US" sz="20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  <a:sym typeface="Symbol" panose="05050102010706020507" pitchFamily="18" charset="2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  <a:sym typeface="Symbol" panose="05050102010706020507" pitchFamily="18" charset="2"/>
              </a:rPr>
              <a:t> = log</a:t>
            </a:r>
            <a:r>
              <a:rPr lang="en-US" altLang="en-US" sz="2000" baseline="-25000" dirty="0">
                <a:solidFill>
                  <a:schemeClr val="tx1"/>
                </a:solidFill>
                <a:latin typeface="+mj-lt"/>
                <a:cs typeface="Arial" panose="020B0604020202020204" pitchFamily="34" charset="0"/>
                <a:sym typeface="Symbol" panose="05050102010706020507" pitchFamily="18" charset="2"/>
              </a:rPr>
              <a:t>4</a:t>
            </a:r>
            <a:r>
              <a:rPr lang="en-US" alt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  <a:sym typeface="Symbol" panose="05050102010706020507" pitchFamily="18" charset="2"/>
              </a:rPr>
              <a:t>n</a:t>
            </a:r>
          </a:p>
          <a:p>
            <a:r>
              <a:rPr lang="en-US" alt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  <a:sym typeface="Symbol" panose="05050102010706020507" pitchFamily="18" charset="2"/>
              </a:rPr>
              <a:t>Cost of a node at level </a:t>
            </a:r>
            <a:r>
              <a:rPr lang="en-US" altLang="en-US" sz="2000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  <a:sym typeface="Symbol" panose="05050102010706020507" pitchFamily="18" charset="2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  <a:sym typeface="Symbol" panose="05050102010706020507" pitchFamily="18" charset="2"/>
              </a:rPr>
              <a:t> = c(</a:t>
            </a: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n/4</a:t>
            </a:r>
            <a:r>
              <a:rPr lang="en-US" altLang="en-US" sz="2000" baseline="30000" dirty="0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)</a:t>
            </a:r>
            <a:r>
              <a:rPr lang="en-US" altLang="en-US" sz="2000" baseline="30000" dirty="0">
                <a:solidFill>
                  <a:schemeClr val="tx1"/>
                </a:solidFill>
                <a:latin typeface="+mj-lt"/>
              </a:rPr>
              <a:t>2</a:t>
            </a:r>
          </a:p>
          <a:p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Number of nodes at level </a:t>
            </a:r>
            <a:r>
              <a:rPr lang="en-US" altLang="en-US" sz="2000" dirty="0" err="1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 = 3</a:t>
            </a:r>
            <a:r>
              <a:rPr lang="en-US" altLang="en-US" sz="2000" baseline="30000" dirty="0">
                <a:solidFill>
                  <a:schemeClr val="tx1"/>
                </a:solidFill>
                <a:latin typeface="+mj-lt"/>
              </a:rPr>
              <a:t>i</a:t>
            </a: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  <a:sym typeface="Symbol" panose="05050102010706020507" pitchFamily="18" charset="2"/>
              </a:rPr>
              <a:t> last level has 3</a:t>
            </a:r>
            <a:r>
              <a:rPr lang="en-US" altLang="en-US" sz="2000" baseline="30000" dirty="0">
                <a:solidFill>
                  <a:schemeClr val="tx1"/>
                </a:solidFill>
                <a:latin typeface="+mj-lt"/>
                <a:cs typeface="Arial" panose="020B0604020202020204" pitchFamily="34" charset="0"/>
                <a:sym typeface="Symbol" panose="05050102010706020507" pitchFamily="18" charset="2"/>
              </a:rPr>
              <a:t>log</a:t>
            </a:r>
            <a:r>
              <a:rPr lang="en-US" altLang="en-US" sz="2000" baseline="-25000" dirty="0">
                <a:solidFill>
                  <a:schemeClr val="tx1"/>
                </a:solidFill>
                <a:latin typeface="+mj-lt"/>
                <a:cs typeface="Arial" panose="020B0604020202020204" pitchFamily="34" charset="0"/>
                <a:sym typeface="Symbol" panose="05050102010706020507" pitchFamily="18" charset="2"/>
              </a:rPr>
              <a:t>4</a:t>
            </a:r>
            <a:r>
              <a:rPr lang="en-US" altLang="en-US" sz="2000" baseline="30000" dirty="0">
                <a:solidFill>
                  <a:schemeClr val="tx1"/>
                </a:solidFill>
                <a:latin typeface="+mj-lt"/>
                <a:cs typeface="Arial" panose="020B0604020202020204" pitchFamily="34" charset="0"/>
                <a:sym typeface="Symbol" panose="05050102010706020507" pitchFamily="18" charset="2"/>
              </a:rPr>
              <a:t>n </a:t>
            </a:r>
            <a:r>
              <a:rPr lang="en-US" alt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  <a:sym typeface="Symbol" panose="05050102010706020507" pitchFamily="18" charset="2"/>
              </a:rPr>
              <a:t>= n</a:t>
            </a:r>
            <a:r>
              <a:rPr lang="en-US" altLang="en-US" sz="2000" baseline="30000" dirty="0">
                <a:solidFill>
                  <a:schemeClr val="tx1"/>
                </a:solidFill>
                <a:latin typeface="+mj-lt"/>
                <a:cs typeface="Arial" panose="020B0604020202020204" pitchFamily="34" charset="0"/>
                <a:sym typeface="Symbol" panose="05050102010706020507" pitchFamily="18" charset="2"/>
              </a:rPr>
              <a:t>log</a:t>
            </a:r>
            <a:r>
              <a:rPr lang="en-US" altLang="en-US" sz="2000" baseline="-25000" dirty="0">
                <a:solidFill>
                  <a:schemeClr val="tx1"/>
                </a:solidFill>
                <a:latin typeface="+mj-lt"/>
                <a:cs typeface="Arial" panose="020B0604020202020204" pitchFamily="34" charset="0"/>
                <a:sym typeface="Symbol" panose="05050102010706020507" pitchFamily="18" charset="2"/>
              </a:rPr>
              <a:t>4</a:t>
            </a:r>
            <a:r>
              <a:rPr lang="en-US" altLang="en-US" sz="2000" baseline="30000" dirty="0">
                <a:solidFill>
                  <a:schemeClr val="tx1"/>
                </a:solidFill>
                <a:latin typeface="+mj-lt"/>
                <a:cs typeface="Arial" panose="020B0604020202020204" pitchFamily="34" charset="0"/>
                <a:sym typeface="Symbol" panose="05050102010706020507" pitchFamily="18" charset="2"/>
              </a:rPr>
              <a:t>3</a:t>
            </a:r>
            <a:r>
              <a:rPr lang="en-US" alt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  <a:sym typeface="Symbol" panose="05050102010706020507" pitchFamily="18" charset="2"/>
              </a:rPr>
              <a:t> nodes</a:t>
            </a:r>
            <a:endParaRPr lang="en-US" altLang="en-US" sz="2000" dirty="0">
              <a:solidFill>
                <a:schemeClr val="tx1"/>
              </a:solidFill>
              <a:latin typeface="+mj-lt"/>
            </a:endParaRPr>
          </a:p>
          <a:p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Total cost: </a:t>
            </a:r>
          </a:p>
          <a:p>
            <a:endParaRPr lang="en-US" altLang="en-US" sz="2000" dirty="0">
              <a:solidFill>
                <a:schemeClr val="tx1"/>
              </a:solidFill>
              <a:latin typeface="+mj-lt"/>
            </a:endParaRPr>
          </a:p>
          <a:p>
            <a:endParaRPr lang="en-US" altLang="en-US" sz="2000" dirty="0">
              <a:solidFill>
                <a:schemeClr val="tx1"/>
              </a:solidFill>
              <a:latin typeface="+mj-lt"/>
            </a:endParaRPr>
          </a:p>
          <a:p>
            <a:pPr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	 </a:t>
            </a:r>
            <a:r>
              <a:rPr lang="en-US" altLang="en-US" sz="2000" dirty="0">
                <a:solidFill>
                  <a:schemeClr val="tx1"/>
                </a:solidFill>
                <a:latin typeface="+mj-lt"/>
                <a:cs typeface="Arial" panose="020B0604020202020204" pitchFamily="34" charset="0"/>
                <a:sym typeface="Symbol" panose="05050102010706020507" pitchFamily="18" charset="2"/>
              </a:rPr>
              <a:t> </a:t>
            </a: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T(n) = O(n</a:t>
            </a:r>
            <a:r>
              <a:rPr lang="en-US" altLang="en-US" sz="2000" baseline="30000" dirty="0">
                <a:solidFill>
                  <a:schemeClr val="tx1"/>
                </a:solidFill>
                <a:latin typeface="+mj-lt"/>
              </a:rPr>
              <a:t>2</a:t>
            </a:r>
            <a:r>
              <a:rPr lang="en-US" altLang="en-US" sz="2000" dirty="0">
                <a:solidFill>
                  <a:schemeClr val="tx1"/>
                </a:solidFill>
                <a:latin typeface="+mj-lt"/>
              </a:rPr>
              <a:t>)</a:t>
            </a: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371234"/>
              </p:ext>
            </p:extLst>
          </p:nvPr>
        </p:nvGraphicFramePr>
        <p:xfrm>
          <a:off x="1236306" y="4715320"/>
          <a:ext cx="7620000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Equation" r:id="rId5" imgW="5410080" imgH="634680" progId="Equation.3">
                  <p:embed/>
                </p:oleObj>
              </mc:Choice>
              <mc:Fallback>
                <p:oleObj name="Equation" r:id="rId5" imgW="5410080" imgH="634680" progId="Equation.3">
                  <p:embed/>
                  <p:pic>
                    <p:nvPicPr>
                      <p:cNvPr id="1945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6306" y="4715320"/>
                        <a:ext cx="7620000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236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Tree </a:t>
            </a:r>
            <a:r>
              <a:rPr lang="en-US" dirty="0" smtClean="0"/>
              <a:t>Method - Exercises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Example 3: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/4)+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/2)+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baseline="3000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46" y="1684655"/>
            <a:ext cx="7462892" cy="39481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40146" y="5197368"/>
            <a:ext cx="640702" cy="435428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61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Tree </a:t>
            </a:r>
            <a:r>
              <a:rPr lang="en-US" dirty="0" smtClean="0"/>
              <a:t>Method - Exercises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Example</m:t>
                    </m:r>
                    <m:r>
                      <m:rPr>
                        <m:nor/>
                      </m:rPr>
                      <a:rPr lang="en-US" dirty="0"/>
                      <m:t> 4: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/3)+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/3) 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3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09" y="1565731"/>
            <a:ext cx="7697436" cy="48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3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&amp; Conquer (D&amp;C) Technique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useful algorithms are </a:t>
            </a:r>
            <a:r>
              <a:rPr lang="en-US" dirty="0">
                <a:solidFill>
                  <a:srgbClr val="AD1457"/>
                </a:solidFill>
              </a:rPr>
              <a:t>recursive in structure</a:t>
            </a:r>
            <a:r>
              <a:rPr lang="en-US" dirty="0"/>
              <a:t>: to solve a given problem, they call themselves recursively one or more times.</a:t>
            </a:r>
          </a:p>
          <a:p>
            <a:r>
              <a:rPr lang="en-US" dirty="0"/>
              <a:t>These algorithms typically follow a </a:t>
            </a:r>
            <a:r>
              <a:rPr lang="en-US" dirty="0">
                <a:solidFill>
                  <a:srgbClr val="AD1457"/>
                </a:solidFill>
              </a:rPr>
              <a:t>divide-and-conquer</a:t>
            </a:r>
            <a:r>
              <a:rPr lang="en-US" dirty="0"/>
              <a:t> approach:</a:t>
            </a:r>
          </a:p>
          <a:p>
            <a:r>
              <a:rPr lang="en-US" dirty="0"/>
              <a:t>The divide-and-conquer approach involves </a:t>
            </a:r>
            <a:r>
              <a:rPr lang="en-US" dirty="0">
                <a:solidFill>
                  <a:srgbClr val="AD1457"/>
                </a:solidFill>
              </a:rPr>
              <a:t>three steps </a:t>
            </a:r>
            <a:r>
              <a:rPr lang="en-US" dirty="0"/>
              <a:t>at each level of the recursion: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b="1" dirty="0"/>
              <a:t>Divide: </a:t>
            </a:r>
            <a:r>
              <a:rPr lang="en-US" dirty="0"/>
              <a:t>Break the problem into several sub problems that are similar to the original problem but smaller in size. 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b="1" dirty="0"/>
              <a:t>Conquer: </a:t>
            </a:r>
            <a:r>
              <a:rPr lang="en-US" dirty="0"/>
              <a:t>Solve the sub problems recursively. If the sub problem sizes are small enough, just solve the sub problems in a straightforward manner.</a:t>
            </a:r>
          </a:p>
          <a:p>
            <a:pPr marL="1001712" lvl="1" indent="-457200">
              <a:buFont typeface="+mj-lt"/>
              <a:buAutoNum type="arabicPeriod"/>
            </a:pPr>
            <a:r>
              <a:rPr lang="en-US" b="1" dirty="0"/>
              <a:t>Combine: </a:t>
            </a:r>
            <a:r>
              <a:rPr lang="en-US" dirty="0"/>
              <a:t>Combine these solutions to create a solution to the original problem.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8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D&amp;C Running Time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</a:t>
                </a:r>
                <a:r>
                  <a:rPr lang="en-US" b="1" dirty="0"/>
                  <a:t>running-time analysis </a:t>
                </a:r>
                <a:r>
                  <a:rPr lang="en-US" dirty="0"/>
                  <a:t>of such divide-and-conquer (D&amp;C) algorithms is almost automatic. 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</a:t>
                </a:r>
                <a:r>
                  <a:rPr lang="en-US" b="1" dirty="0"/>
                  <a:t>time required by D&amp;C </a:t>
                </a:r>
                <a:r>
                  <a:rPr lang="en-US" dirty="0"/>
                  <a:t>on instances of size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The </a:t>
                </a:r>
                <a:r>
                  <a:rPr lang="en-US" b="1" dirty="0"/>
                  <a:t>total time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taken by this divide-and-conquer algorithm is given by recurrence equation,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𝑙𝑡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r>
                  <a:rPr lang="en-US" dirty="0"/>
                  <a:t>The solution of equation is given as,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&lt;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𝑙𝑜𝑔𝑛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𝑙𝑜𝑔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&gt;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	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the power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229600" y="2255521"/>
                <a:ext cx="3657600" cy="457200"/>
              </a:xfrm>
              <a:prstGeom prst="roundRect">
                <a:avLst/>
              </a:prstGeom>
              <a:solidFill>
                <a:schemeClr val="bg2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1"/>
                <a:endParaRPr lang="en-US" sz="2400" b="1" dirty="0" smtClean="0">
                  <a:solidFill>
                    <a:srgbClr val="AD1457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𝐓</m:t>
                      </m:r>
                      <m:r>
                        <a:rPr lang="en-US" sz="2400" b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400" b="1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𝐚𝐓</m:t>
                      </m:r>
                      <m:r>
                        <a:rPr lang="en-US" sz="2400" b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sz="2400" b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US" sz="2400" b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𝐧</m:t>
                      </m:r>
                      <m:r>
                        <a:rPr lang="en-US" sz="2400" b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  <a:p>
                <a:pPr algn="ctr"/>
                <a:endParaRPr lang="en-US" sz="2400" b="1" i="1" dirty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600" y="2255521"/>
                <a:ext cx="3657600" cy="457200"/>
              </a:xfrm>
              <a:prstGeom prst="roundRect">
                <a:avLst/>
              </a:prstGeom>
              <a:blipFill>
                <a:blip r:embed="rId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35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61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Binary Search is an extremely well-known instance of </a:t>
                </a:r>
                <a:r>
                  <a:rPr lang="en-US" b="1" dirty="0"/>
                  <a:t>divide-and-conquer</a:t>
                </a:r>
                <a:r>
                  <a:rPr lang="en-US" dirty="0"/>
                  <a:t> approach.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[1 . . .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be an array of </a:t>
                </a:r>
                <a:r>
                  <a:rPr lang="en-US" b="1" dirty="0"/>
                  <a:t>increasing sorted order</a:t>
                </a:r>
                <a:r>
                  <a:rPr lang="en-US" dirty="0"/>
                  <a:t>; that is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whenever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 some number. The problem consists of </a:t>
                </a:r>
                <a:r>
                  <a:rPr lang="en-US" b="1" dirty="0"/>
                  <a:t>finding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the array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if it is there.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not in the array, then we want to find </a:t>
                </a:r>
                <a:r>
                  <a:rPr lang="en-US" b="1" dirty="0"/>
                  <a:t>the position </a:t>
                </a:r>
                <a:r>
                  <a:rPr lang="en-US" dirty="0"/>
                  <a:t>where it might be inserted.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98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Recurrence </a:t>
            </a:r>
            <a:r>
              <a:rPr lang="en-US" dirty="0"/>
              <a:t>Equation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7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Search Example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33400" y="3678709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3400" y="3678709"/>
            <a:ext cx="8386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1: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723302"/>
              </p:ext>
            </p:extLst>
          </p:nvPr>
        </p:nvGraphicFramePr>
        <p:xfrm>
          <a:off x="2392680" y="1881158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26736849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40032" y="1016722"/>
                <a:ext cx="55119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en-US" sz="2400" dirty="0"/>
                  <a:t>Input: sorted array of integer values. 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032" y="1016722"/>
                <a:ext cx="5511936" cy="461665"/>
              </a:xfrm>
              <a:prstGeom prst="rect">
                <a:avLst/>
              </a:prstGeom>
              <a:blipFill>
                <a:blip r:embed="rId2"/>
                <a:stretch>
                  <a:fillRect l="-1770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690281"/>
              </p:ext>
            </p:extLst>
          </p:nvPr>
        </p:nvGraphicFramePr>
        <p:xfrm>
          <a:off x="2405579" y="4072605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856729"/>
              </p:ext>
            </p:extLst>
          </p:nvPr>
        </p:nvGraphicFramePr>
        <p:xfrm>
          <a:off x="2392680" y="4481343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87868288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Line 1042"/>
          <p:cNvSpPr>
            <a:spLocks noChangeShapeType="1"/>
          </p:cNvSpPr>
          <p:nvPr/>
        </p:nvSpPr>
        <p:spPr bwMode="auto">
          <a:xfrm>
            <a:off x="6095999" y="5366585"/>
            <a:ext cx="0" cy="566738"/>
          </a:xfrm>
          <a:prstGeom prst="line">
            <a:avLst/>
          </a:prstGeom>
          <a:noFill/>
          <a:ln w="38100">
            <a:solidFill>
              <a:srgbClr val="AD1457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Text Box 1043"/>
          <p:cNvSpPr txBox="1">
            <a:spLocks noChangeArrowheads="1"/>
          </p:cNvSpPr>
          <p:nvPr/>
        </p:nvSpPr>
        <p:spPr bwMode="auto">
          <a:xfrm>
            <a:off x="4321127" y="5963536"/>
            <a:ext cx="3567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Find approximate midpoint</a:t>
            </a:r>
          </a:p>
        </p:txBody>
      </p:sp>
    </p:spTree>
    <p:extLst>
      <p:ext uri="{BB962C8B-B14F-4D97-AF65-F5344CB8AC3E}">
        <p14:creationId xmlns:p14="http://schemas.microsoft.com/office/powerpoint/2010/main" val="274149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 animBg="1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Search Example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33400" y="3678709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3400" y="3678709"/>
            <a:ext cx="8386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3: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821894"/>
              </p:ext>
            </p:extLst>
          </p:nvPr>
        </p:nvGraphicFramePr>
        <p:xfrm>
          <a:off x="2392680" y="1543526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26736849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405579" y="4072605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119059"/>
              </p:ext>
            </p:extLst>
          </p:nvPr>
        </p:nvGraphicFramePr>
        <p:xfrm>
          <a:off x="2392680" y="4481343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87868288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533400" y="93315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3400" y="933158"/>
            <a:ext cx="8386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2:</a:t>
            </a:r>
            <a:endParaRPr lang="en-US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018494"/>
              </p:ext>
            </p:extLst>
          </p:nvPr>
        </p:nvGraphicFramePr>
        <p:xfrm>
          <a:off x="2403233" y="1130113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Line 1042"/>
          <p:cNvSpPr>
            <a:spLocks noChangeShapeType="1"/>
          </p:cNvSpPr>
          <p:nvPr/>
        </p:nvSpPr>
        <p:spPr bwMode="auto">
          <a:xfrm>
            <a:off x="6067865" y="2410657"/>
            <a:ext cx="0" cy="635000"/>
          </a:xfrm>
          <a:prstGeom prst="line">
            <a:avLst/>
          </a:prstGeom>
          <a:noFill/>
          <a:ln w="38100">
            <a:solidFill>
              <a:srgbClr val="AD1457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1043"/>
              <p:cNvSpPr txBox="1">
                <a:spLocks noChangeArrowheads="1"/>
              </p:cNvSpPr>
              <p:nvPr/>
            </p:nvSpPr>
            <p:spPr bwMode="auto">
              <a:xfrm>
                <a:off x="4071645" y="3111182"/>
                <a:ext cx="3768725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altLang="en-US" sz="2400" dirty="0"/>
                  <a:t> &lt; midpoint </a:t>
                </a:r>
                <a:r>
                  <a:rPr lang="en-US" altLang="en-US" sz="2400" dirty="0" smtClean="0"/>
                  <a:t>value? </a:t>
                </a:r>
                <a:r>
                  <a:rPr lang="en-US" altLang="en-US" sz="2400" b="1" dirty="0">
                    <a:solidFill>
                      <a:srgbClr val="AD1457"/>
                    </a:solidFill>
                  </a:rPr>
                  <a:t>YES</a:t>
                </a:r>
                <a:r>
                  <a:rPr lang="en-US" altLang="en-US" sz="2400" b="1" dirty="0" smtClean="0">
                    <a:solidFill>
                      <a:srgbClr val="AD1457"/>
                    </a:solidFill>
                  </a:rPr>
                  <a:t>.</a:t>
                </a:r>
                <a:r>
                  <a:rPr lang="en-US" altLang="en-US" sz="2400" dirty="0" smtClean="0"/>
                  <a:t> 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17" name="Text Box 10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1645" y="3111182"/>
                <a:ext cx="3768725" cy="461665"/>
              </a:xfrm>
              <a:prstGeom prst="rect">
                <a:avLst/>
              </a:prstGeom>
              <a:blipFill rotWithShape="0">
                <a:blip r:embed="rId3"/>
                <a:stretch>
                  <a:fillRect t="-9211" b="-3026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6956554" y="3100372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1042"/>
          <p:cNvSpPr txBox="1">
            <a:spLocks noChangeArrowheads="1"/>
          </p:cNvSpPr>
          <p:nvPr/>
        </p:nvSpPr>
        <p:spPr bwMode="auto">
          <a:xfrm>
            <a:off x="951822" y="6015334"/>
            <a:ext cx="612648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400" dirty="0"/>
              <a:t>Search for the target in the area before midpoint</a:t>
            </a:r>
            <a:r>
              <a:rPr lang="en-US" altLang="en-US" sz="2400" dirty="0" smtClean="0"/>
              <a:t>. </a:t>
            </a:r>
            <a:endParaRPr lang="en-US" altLang="en-US" sz="2400" dirty="0"/>
          </a:p>
        </p:txBody>
      </p:sp>
      <p:sp>
        <p:nvSpPr>
          <p:cNvPr id="19" name="AutoShape 1043"/>
          <p:cNvSpPr>
            <a:spLocks/>
          </p:cNvSpPr>
          <p:nvPr/>
        </p:nvSpPr>
        <p:spPr bwMode="auto">
          <a:xfrm rot="16200000">
            <a:off x="3748362" y="4030415"/>
            <a:ext cx="533400" cy="3259183"/>
          </a:xfrm>
          <a:prstGeom prst="leftBrace">
            <a:avLst>
              <a:gd name="adj1" fmla="val 42857"/>
              <a:gd name="adj2" fmla="val 50000"/>
            </a:avLst>
          </a:prstGeom>
          <a:noFill/>
          <a:ln w="38100">
            <a:solidFill>
              <a:srgbClr val="AD145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1043"/>
              <p:cNvSpPr txBox="1">
                <a:spLocks noChangeArrowheads="1"/>
              </p:cNvSpPr>
              <p:nvPr/>
            </p:nvSpPr>
            <p:spPr bwMode="auto">
              <a:xfrm>
                <a:off x="4183502" y="3131350"/>
                <a:ext cx="3768725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dirty="0" smtClean="0"/>
                  <a:t>= midpoint value? </a:t>
                </a:r>
                <a:r>
                  <a:rPr lang="en-US" altLang="en-US" sz="2400" b="1" dirty="0" smtClean="0">
                    <a:solidFill>
                      <a:srgbClr val="AD1457"/>
                    </a:solidFill>
                  </a:rPr>
                  <a:t>No.</a:t>
                </a:r>
                <a:r>
                  <a:rPr lang="en-US" altLang="en-US" sz="2400" dirty="0" smtClean="0"/>
                  <a:t> 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20" name="Text Box 10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3502" y="3131350"/>
                <a:ext cx="3768725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9333" b="-32000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7174164" y="3149643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0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6" grpId="0" animBg="1"/>
      <p:bldP spid="17" grpId="0" animBg="1"/>
      <p:bldP spid="7" grpId="0" animBg="1"/>
      <p:bldP spid="18" grpId="0"/>
      <p:bldP spid="19" grpId="0" animBg="1"/>
      <p:bldP spid="20" grpId="0" animBg="1"/>
      <p:bldP spid="20" grpId="1" animBg="1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Search Example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33400" y="3678709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3400" y="3678709"/>
            <a:ext cx="8386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5: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935762"/>
              </p:ext>
            </p:extLst>
          </p:nvPr>
        </p:nvGraphicFramePr>
        <p:xfrm>
          <a:off x="2392680" y="1543526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26736849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405579" y="4072605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392680" y="4481343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87868288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533400" y="93315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3400" y="933158"/>
            <a:ext cx="8386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4:</a:t>
            </a:r>
            <a:endParaRPr lang="en-US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2403233" y="1130113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Line 1042"/>
          <p:cNvSpPr>
            <a:spLocks noChangeShapeType="1"/>
          </p:cNvSpPr>
          <p:nvPr/>
        </p:nvSpPr>
        <p:spPr bwMode="auto">
          <a:xfrm>
            <a:off x="3625110" y="2449846"/>
            <a:ext cx="0" cy="635000"/>
          </a:xfrm>
          <a:prstGeom prst="line">
            <a:avLst/>
          </a:prstGeom>
          <a:noFill/>
          <a:ln w="38100">
            <a:solidFill>
              <a:srgbClr val="AD1457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89074" y="3069772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Box 1043"/>
          <p:cNvSpPr txBox="1">
            <a:spLocks noChangeArrowheads="1"/>
          </p:cNvSpPr>
          <p:nvPr/>
        </p:nvSpPr>
        <p:spPr bwMode="auto">
          <a:xfrm>
            <a:off x="2009001" y="3089707"/>
            <a:ext cx="33832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Find approximate midpoint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1043"/>
              <p:cNvSpPr txBox="1">
                <a:spLocks noChangeArrowheads="1"/>
              </p:cNvSpPr>
              <p:nvPr/>
            </p:nvSpPr>
            <p:spPr bwMode="auto">
              <a:xfrm>
                <a:off x="2209288" y="6021976"/>
                <a:ext cx="3573927" cy="4616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r>
                  <a:rPr lang="en-US" altLang="en-US" sz="2400" dirty="0" smtClean="0"/>
                  <a:t> </a:t>
                </a:r>
                <a:r>
                  <a:rPr lang="en-US" altLang="en-US" sz="2400" dirty="0"/>
                  <a:t>&gt; </a:t>
                </a:r>
                <a:r>
                  <a:rPr lang="en-US" altLang="en-US" sz="2400" dirty="0" smtClean="0"/>
                  <a:t>value </a:t>
                </a:r>
                <a:r>
                  <a:rPr lang="en-US" altLang="en-US" sz="2400" dirty="0"/>
                  <a:t>of midpoint? </a:t>
                </a:r>
                <a:r>
                  <a:rPr lang="en-US" altLang="en-US" sz="2400" b="1" dirty="0">
                    <a:solidFill>
                      <a:srgbClr val="AD1457"/>
                    </a:solidFill>
                  </a:rPr>
                  <a:t>YES.</a:t>
                </a:r>
              </a:p>
            </p:txBody>
          </p:sp>
        </mc:Choice>
        <mc:Fallback xmlns="">
          <p:sp>
            <p:nvSpPr>
              <p:cNvPr id="21" name="Text Box 10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288" y="6021976"/>
                <a:ext cx="3573927" cy="461665"/>
              </a:xfrm>
              <a:prstGeom prst="rect">
                <a:avLst/>
              </a:prstGeom>
              <a:blipFill>
                <a:blip r:embed="rId3"/>
                <a:stretch>
                  <a:fillRect l="-341" t="-9211" r="-681" b="-3026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ine 1042"/>
          <p:cNvSpPr>
            <a:spLocks noChangeShapeType="1"/>
          </p:cNvSpPr>
          <p:nvPr/>
        </p:nvSpPr>
        <p:spPr bwMode="auto">
          <a:xfrm>
            <a:off x="3600989" y="5366585"/>
            <a:ext cx="0" cy="566738"/>
          </a:xfrm>
          <a:prstGeom prst="line">
            <a:avLst/>
          </a:prstGeom>
          <a:noFill/>
          <a:ln w="38100">
            <a:solidFill>
              <a:srgbClr val="AD1457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024845" y="6043749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6" grpId="0" animBg="1"/>
      <p:bldP spid="20" grpId="0"/>
      <p:bldP spid="21" grpId="0" animBg="1"/>
      <p:bldP spid="22" grpId="0" animBg="1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Search Example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33400" y="3678709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3400" y="3678709"/>
            <a:ext cx="8386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7: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358762"/>
              </p:ext>
            </p:extLst>
          </p:nvPr>
        </p:nvGraphicFramePr>
        <p:xfrm>
          <a:off x="2392680" y="1543526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326736849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405579" y="4072605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562606"/>
              </p:ext>
            </p:extLst>
          </p:nvPr>
        </p:nvGraphicFramePr>
        <p:xfrm>
          <a:off x="2392680" y="4481343"/>
          <a:ext cx="7406640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687868288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E9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11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52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74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rgbClr val="002060"/>
                          </a:solidFill>
                        </a:rPr>
                        <a:t>90</a:t>
                      </a:r>
                      <a:endParaRPr lang="en-US" sz="2800" b="1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8748" y="1013263"/>
                <a:ext cx="1188720" cy="4572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/>
          <p:nvPr/>
        </p:nvCxnSpPr>
        <p:spPr>
          <a:xfrm>
            <a:off x="533400" y="933158"/>
            <a:ext cx="110642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3400" y="933158"/>
            <a:ext cx="838691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b="1" dirty="0" smtClean="0"/>
              <a:t>Step 6:</a:t>
            </a:r>
            <a:endParaRPr lang="en-US" b="1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2403233" y="1130113"/>
          <a:ext cx="7385535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805992768"/>
                    </a:ext>
                  </a:extLst>
                </a:gridCol>
                <a:gridCol w="820615">
                  <a:extLst>
                    <a:ext uri="{9D8B030D-6E8A-4147-A177-3AD203B41FA5}">
                      <a16:colId xmlns:a16="http://schemas.microsoft.com/office/drawing/2014/main" val="35782831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en-US" sz="2000" b="1" dirty="0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7289074" y="3069772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1042"/>
          <p:cNvSpPr>
            <a:spLocks noChangeShapeType="1"/>
          </p:cNvSpPr>
          <p:nvPr/>
        </p:nvSpPr>
        <p:spPr bwMode="auto">
          <a:xfrm>
            <a:off x="4437011" y="5353522"/>
            <a:ext cx="0" cy="566738"/>
          </a:xfrm>
          <a:prstGeom prst="line">
            <a:avLst/>
          </a:prstGeom>
          <a:noFill/>
          <a:ln w="38100">
            <a:solidFill>
              <a:srgbClr val="AD1457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024845" y="6043749"/>
            <a:ext cx="666206" cy="418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1044"/>
              <p:cNvSpPr txBox="1">
                <a:spLocks noChangeArrowheads="1"/>
              </p:cNvSpPr>
              <p:nvPr/>
            </p:nvSpPr>
            <p:spPr bwMode="auto">
              <a:xfrm>
                <a:off x="2343403" y="2738845"/>
                <a:ext cx="530352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2400" dirty="0"/>
                  <a:t>Search for the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sz="2400" dirty="0" smtClean="0"/>
                  <a:t> </a:t>
                </a:r>
                <a:r>
                  <a:rPr lang="en-US" altLang="en-US" sz="2400" dirty="0"/>
                  <a:t>in the area after midpoint.</a:t>
                </a:r>
              </a:p>
              <a:p>
                <a:pPr algn="ctr"/>
                <a:r>
                  <a:rPr lang="en-US" altLang="en-US" sz="2400" dirty="0"/>
                  <a:t> </a:t>
                </a:r>
              </a:p>
            </p:txBody>
          </p:sp>
        </mc:Choice>
        <mc:Fallback xmlns="">
          <p:sp>
            <p:nvSpPr>
              <p:cNvPr id="18" name="Text Box 10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3403" y="2738845"/>
                <a:ext cx="5303520" cy="457200"/>
              </a:xfrm>
              <a:prstGeom prst="rect">
                <a:avLst/>
              </a:prstGeom>
              <a:blipFill>
                <a:blip r:embed="rId3"/>
                <a:stretch>
                  <a:fillRect l="-1724" t="-9333" r="-1839" b="-32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utoShape 1045"/>
          <p:cNvSpPr>
            <a:spLocks/>
          </p:cNvSpPr>
          <p:nvPr/>
        </p:nvSpPr>
        <p:spPr bwMode="auto">
          <a:xfrm rot="16200000">
            <a:off x="4734197" y="1690551"/>
            <a:ext cx="248194" cy="1674223"/>
          </a:xfrm>
          <a:prstGeom prst="leftBrace">
            <a:avLst>
              <a:gd name="adj1" fmla="val 14286"/>
              <a:gd name="adj2" fmla="val 51429"/>
            </a:avLst>
          </a:prstGeom>
          <a:noFill/>
          <a:ln w="38100">
            <a:solidFill>
              <a:srgbClr val="AD145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1045"/>
              <p:cNvSpPr txBox="1">
                <a:spLocks noChangeArrowheads="1"/>
              </p:cNvSpPr>
              <p:nvPr/>
            </p:nvSpPr>
            <p:spPr bwMode="auto">
              <a:xfrm>
                <a:off x="2766332" y="5873931"/>
                <a:ext cx="3644716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/>
                  <a:t>Find approximate midpoint.</a:t>
                </a:r>
              </a:p>
              <a:p>
                <a:r>
                  <a:rPr lang="en-US" altLang="en-US" sz="2400" dirty="0" smtClean="0"/>
                  <a:t>Is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en-US" sz="2400" dirty="0" smtClean="0"/>
                  <a:t> = </a:t>
                </a:r>
                <a:r>
                  <a:rPr lang="en-US" altLang="en-US" sz="2400" dirty="0"/>
                  <a:t>midpoint </a:t>
                </a:r>
                <a:r>
                  <a:rPr lang="en-US" altLang="en-US" sz="2400" dirty="0" smtClean="0"/>
                  <a:t>value?  </a:t>
                </a:r>
                <a:r>
                  <a:rPr lang="en-US" altLang="en-US" sz="2400" b="1" dirty="0">
                    <a:solidFill>
                      <a:srgbClr val="AD1457"/>
                    </a:solidFill>
                  </a:rPr>
                  <a:t>YES.</a:t>
                </a:r>
              </a:p>
            </p:txBody>
          </p:sp>
        </mc:Choice>
        <mc:Fallback xmlns="">
          <p:sp>
            <p:nvSpPr>
              <p:cNvPr id="24" name="Text Box 10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66332" y="5873931"/>
                <a:ext cx="3644716" cy="830997"/>
              </a:xfrm>
              <a:prstGeom prst="rect">
                <a:avLst/>
              </a:prstGeom>
              <a:blipFill>
                <a:blip r:embed="rId4"/>
                <a:stretch>
                  <a:fillRect l="-2676" t="-5147" b="-1691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5556068" y="6248400"/>
            <a:ext cx="666206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2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22" grpId="0" animBg="1"/>
      <p:bldP spid="18" grpId="0"/>
      <p:bldP spid="19" grpId="0" animBg="1"/>
      <p:bldP spid="24" grpId="0"/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– Iterative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424242"/>
          </a:solidFill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Algorithm: Function </a:t>
            </a:r>
            <a:r>
              <a:rPr lang="en-IN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biniter</a:t>
            </a: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(T[1,…,n], x)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if 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x &gt; T[n] then return n+1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400" b="1" dirty="0" err="1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← 1; 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j 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← n;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while </a:t>
            </a:r>
            <a:r>
              <a:rPr lang="en-US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&lt; j do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	k 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← (</a:t>
            </a:r>
            <a:r>
              <a:rPr lang="en-US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+ j ) ÷ 2</a:t>
            </a:r>
          </a:p>
          <a:p>
            <a:pPr marL="0" lvl="3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	if  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x ≤ T [k]  then  j ← k </a:t>
            </a:r>
          </a:p>
          <a:p>
            <a:pPr marL="0" lvl="4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	else </a:t>
            </a:r>
            <a:r>
              <a:rPr lang="en-US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2400" b="1" dirty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 ← k + 1</a:t>
            </a:r>
          </a:p>
          <a:p>
            <a:pPr marL="0" lvl="2" indent="0">
              <a:spcBef>
                <a:spcPts val="1000"/>
              </a:spcBef>
              <a:buNone/>
            </a:pPr>
            <a:r>
              <a:rPr lang="en-US" sz="2400" b="1" dirty="0" smtClean="0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	return </a:t>
            </a:r>
            <a:r>
              <a:rPr lang="en-US" sz="2400" b="1" dirty="0" err="1">
                <a:solidFill>
                  <a:srgbClr val="F9C3DF"/>
                </a:solidFill>
                <a:latin typeface="Consolas" pitchFamily="49" charset="0"/>
                <a:cs typeface="Consolas" pitchFamily="49" charset="0"/>
              </a:rPr>
              <a:t>i</a:t>
            </a:r>
            <a:endParaRPr lang="en-US" sz="2400" b="1" dirty="0">
              <a:solidFill>
                <a:srgbClr val="F9C3DF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007661" y="1676400"/>
            <a:ext cx="54864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9C5D7"/>
                </a:solidFill>
              </a:rPr>
              <a:t>3</a:t>
            </a:r>
            <a:endParaRPr lang="en-US" sz="2800" dirty="0">
              <a:solidFill>
                <a:srgbClr val="F9C5D7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007661" y="2223414"/>
            <a:ext cx="54864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9C5D7"/>
                </a:solidFill>
              </a:rPr>
              <a:t>6</a:t>
            </a:r>
            <a:endParaRPr lang="en-US" sz="2800" dirty="0">
              <a:solidFill>
                <a:srgbClr val="F9C5D7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07661" y="2770428"/>
            <a:ext cx="54864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9C5D7"/>
                </a:solidFill>
              </a:rPr>
              <a:t>7</a:t>
            </a:r>
            <a:endParaRPr lang="en-US" sz="2800" dirty="0">
              <a:solidFill>
                <a:srgbClr val="F9C5D7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07661" y="3864456"/>
            <a:ext cx="54864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9C5D7"/>
                </a:solidFill>
              </a:rPr>
              <a:t>32</a:t>
            </a:r>
            <a:endParaRPr lang="en-US" sz="2800" dirty="0">
              <a:solidFill>
                <a:srgbClr val="F9C5D7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007661" y="4411470"/>
            <a:ext cx="54864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9C5D7"/>
                </a:solidFill>
              </a:rPr>
              <a:t>33</a:t>
            </a:r>
            <a:endParaRPr lang="en-US" sz="2800" dirty="0">
              <a:solidFill>
                <a:srgbClr val="F9C5D7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007661" y="4958483"/>
            <a:ext cx="54864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9C5D7"/>
                </a:solidFill>
              </a:rPr>
              <a:t>53</a:t>
            </a:r>
            <a:endParaRPr lang="en-US" sz="2800" dirty="0">
              <a:solidFill>
                <a:srgbClr val="F9C5D7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007661" y="3317442"/>
            <a:ext cx="548640" cy="54864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9C5D7"/>
                </a:solidFill>
              </a:rPr>
              <a:t>11</a:t>
            </a:r>
            <a:endParaRPr lang="en-US" sz="2800" dirty="0">
              <a:solidFill>
                <a:srgbClr val="F9C5D7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315306" y="1752600"/>
            <a:ext cx="457200" cy="457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 smtClean="0">
                <a:solidFill>
                  <a:srgbClr val="AD1457"/>
                </a:solidFill>
              </a:rPr>
              <a:t>i</a:t>
            </a:r>
            <a:endParaRPr lang="en-US" sz="2800" b="1" dirty="0">
              <a:solidFill>
                <a:srgbClr val="AD1457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0315306" y="5029200"/>
            <a:ext cx="457200" cy="457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AD1457"/>
                </a:solidFill>
              </a:rPr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0879186" y="1022429"/>
                <a:ext cx="929637" cy="457200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186" y="1022429"/>
                <a:ext cx="929637" cy="457200"/>
              </a:xfrm>
              <a:prstGeom prst="rect">
                <a:avLst/>
              </a:prstGeom>
              <a:blipFill>
                <a:blip r:embed="rId2"/>
                <a:stretch>
                  <a:fillRect l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10302243" y="3350622"/>
            <a:ext cx="457200" cy="457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AD1457"/>
                </a:solidFill>
              </a:rPr>
              <a:t>k</a:t>
            </a:r>
            <a:endParaRPr lang="en-US" sz="2800" b="1" dirty="0">
              <a:solidFill>
                <a:srgbClr val="AD1457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28952" y="3562999"/>
            <a:ext cx="4572000" cy="52198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315305" y="5029200"/>
            <a:ext cx="457200" cy="4572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AD1457"/>
                </a:solidFill>
              </a:rPr>
              <a:t>j</a:t>
            </a:r>
            <a:endParaRPr lang="en-US" sz="2800" b="1" dirty="0">
              <a:solidFill>
                <a:srgbClr val="AD1457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0772506" y="3312578"/>
            <a:ext cx="10287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772506" y="3856704"/>
            <a:ext cx="1028700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450980" y="1022429"/>
                <a:ext cx="947054" cy="457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0980" y="1022429"/>
                <a:ext cx="947054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789540" y="1022429"/>
                <a:ext cx="1097280" cy="4572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540" y="1022429"/>
                <a:ext cx="1097280" cy="457200"/>
              </a:xfrm>
              <a:prstGeom prst="rect">
                <a:avLst/>
              </a:prstGeom>
              <a:blipFill>
                <a:blip r:embed="rId4"/>
                <a:stretch>
                  <a:fillRect l="-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94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-0.00026 -0.24676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59259E-6 L -0.00065 0.06365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111E-6 L -3.75E-6 0.32222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11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12" grpId="2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9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Binary Search – Recursive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424242"/>
          </a:solidFill>
        </p:spPr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Algorithm: Function </a:t>
            </a:r>
            <a:r>
              <a:rPr lang="en-IN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binsearch</a:t>
            </a:r>
            <a:r>
              <a:rPr lang="en-IN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(T[1,…,n], x)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 n = 0 or x &gt; T[n] then return n + 1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else return </a:t>
            </a:r>
            <a:r>
              <a:rPr lang="en-US" sz="2400" b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binrec</a:t>
            </a: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(T[1,…,n], x)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 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binrec</a:t>
            </a:r>
            <a:r>
              <a:rPr lang="en-US" sz="2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(T[</a:t>
            </a:r>
            <a:r>
              <a:rPr lang="en-US" sz="2400" b="1" dirty="0" err="1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chemeClr val="accent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,…,j], x)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if </a:t>
            </a:r>
            <a:r>
              <a:rPr lang="en-US" sz="2400" b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j then return </a:t>
            </a:r>
            <a:r>
              <a:rPr lang="en-US" sz="2400" b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US" sz="2400" b="1" dirty="0">
              <a:solidFill>
                <a:srgbClr val="F9C5D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k ← (</a:t>
            </a:r>
            <a:r>
              <a:rPr lang="en-US" sz="2400" b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j) ÷ 2</a:t>
            </a:r>
          </a:p>
          <a:p>
            <a:pPr marL="914400" lvl="2" indent="0" algn="l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if x ≤ T[k] then </a:t>
            </a:r>
          </a:p>
          <a:p>
            <a:pPr marL="914400" lvl="2" indent="0" algn="l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return </a:t>
            </a:r>
            <a:r>
              <a:rPr lang="en-US" sz="2400" b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binrec</a:t>
            </a: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(T[</a:t>
            </a:r>
            <a:r>
              <a:rPr lang="en-US" sz="2400" b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,…,k],x)</a:t>
            </a:r>
          </a:p>
          <a:p>
            <a:pPr marL="914400" lvl="2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	else return </a:t>
            </a:r>
            <a:r>
              <a:rPr lang="en-US" sz="2400" b="1" dirty="0" err="1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binrec</a:t>
            </a:r>
            <a:r>
              <a:rPr lang="en-US" sz="2400" b="1" dirty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(T[k + 1,…,j], x</a:t>
            </a:r>
            <a:r>
              <a:rPr lang="en-US" sz="2400" b="1" dirty="0" smtClean="0">
                <a:solidFill>
                  <a:srgbClr val="F9C5D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dirty="0">
              <a:solidFill>
                <a:srgbClr val="F9C5D7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196148" y="3589406"/>
            <a:ext cx="457200" cy="457200"/>
          </a:xfrm>
          <a:prstGeom prst="ellipse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542304" y="4038598"/>
            <a:ext cx="914400" cy="381000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3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-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the time required for a call on </a:t>
                </a:r>
                <a:r>
                  <a:rPr lang="en-US" dirty="0" err="1"/>
                  <a:t>binrec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),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 + 1 </m:t>
                    </m:r>
                  </m:oMath>
                </a14:m>
                <a:r>
                  <a:rPr lang="en-US" dirty="0"/>
                  <a:t>is the number of elements </a:t>
                </a:r>
                <a:r>
                  <a:rPr lang="en-US" b="1" dirty="0"/>
                  <a:t>still under consideration </a:t>
                </a:r>
                <a:r>
                  <a:rPr lang="en-US" dirty="0"/>
                  <a:t>in the search.</a:t>
                </a:r>
              </a:p>
              <a:p>
                <a:r>
                  <a:rPr lang="en-US" dirty="0"/>
                  <a:t>The recurrence equation is given as,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Comparing this to the general template for divide and conquer algorithm,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l-GR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𝒐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The complexity of binary search is </a:t>
                </a:r>
                <a14:m>
                  <m:oMath xmlns:m="http://schemas.openxmlformats.org/officeDocument/2006/math">
                    <m:r>
                      <a:rPr lang="el-GR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104990" y="1847941"/>
                <a:ext cx="3432586" cy="548640"/>
              </a:xfrm>
              <a:prstGeom prst="roundRect">
                <a:avLst/>
              </a:prstGeom>
              <a:solidFill>
                <a:schemeClr val="bg2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𝒂𝑻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90" y="1847941"/>
                <a:ext cx="3432586" cy="548640"/>
              </a:xfrm>
              <a:prstGeom prst="roundRect">
                <a:avLst/>
              </a:prstGeom>
              <a:blipFill>
                <a:blip r:embed="rId3"/>
                <a:stretch>
                  <a:fillRect l="-354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544522" y="3685096"/>
            <a:ext cx="1280160" cy="409433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869" y="4063594"/>
            <a:ext cx="5011271" cy="181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2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–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Demonstrate binary search algorithm and find the element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following array. [3 / 4</a:t>
                </a:r>
                <a:r>
                  <a:rPr lang="en-US" dirty="0" smtClean="0"/>
                  <a:t>]</a:t>
                </a: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2, 5, 8, 12, 16, 23, 38, 56, 72, 91</m:t>
                      </m:r>
                    </m:oMath>
                  </m:oMathPara>
                </a14:m>
                <a:endParaRPr lang="en-US" sz="2800" dirty="0">
                  <a:solidFill>
                    <a:srgbClr val="0066FF"/>
                  </a:solidFill>
                </a:endParaRPr>
              </a:p>
              <a:p>
                <a:pPr marL="457200" indent="-457200">
                  <a:buFont typeface="+mj-lt"/>
                  <a:buAutoNum type="arabicPeriod" startAt="2"/>
                </a:pPr>
                <a:endParaRPr lang="en-US" dirty="0" smtClean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dirty="0" smtClean="0"/>
                  <a:t>Explain </a:t>
                </a:r>
                <a:r>
                  <a:rPr lang="en-US" dirty="0"/>
                  <a:t>binary search algorithm and find the element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𝟑𝟏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following array. [7]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solidFill>
                            <a:srgbClr val="0066FF"/>
                          </a:solidFill>
                          <a:latin typeface="Cambria Math" panose="02040503050406030204" pitchFamily="18" charset="0"/>
                        </a:rPr>
                        <m:t>10, 15, 18, 26, 27, 31, 38, 45, 59</m:t>
                      </m:r>
                    </m:oMath>
                  </m:oMathPara>
                </a14:m>
                <a:endParaRPr lang="en-US" sz="2800" dirty="0">
                  <a:solidFill>
                    <a:srgbClr val="0066FF"/>
                  </a:solidFill>
                </a:endParaRPr>
              </a:p>
              <a:p>
                <a:pPr marL="514350" indent="-514350">
                  <a:buFont typeface="+mj-lt"/>
                  <a:buAutoNum type="arabicPeriod" startAt="3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..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be a sorted array of distinct integers. Give an algorithm that can find an index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such that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provided such an index exists. Prove that your algorithm takes time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𝑙𝑜𝑔𝑛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 the worst case</a:t>
                </a:r>
                <a:r>
                  <a:rPr lang="en-US" dirty="0" smtClean="0"/>
                  <a:t>.</a:t>
                </a:r>
                <a:endParaRPr lang="en-US" sz="2800" dirty="0">
                  <a:solidFill>
                    <a:srgbClr val="0066FF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636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20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Multiplying Large Integers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6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Multiplying </a:t>
            </a:r>
            <a:r>
              <a:rPr lang="en-US" dirty="0"/>
              <a:t>Large </a:t>
            </a:r>
            <a:r>
              <a:rPr lang="en-US" dirty="0" smtClean="0"/>
              <a:t>Integers – Introduction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Multiplying two 𝑛 digit large integers using </a:t>
                </a:r>
                <a:r>
                  <a:rPr lang="en-US" dirty="0">
                    <a:solidFill>
                      <a:srgbClr val="AD1457"/>
                    </a:solidFill>
                  </a:rPr>
                  <a:t>divide and conquer method</a:t>
                </a:r>
                <a:r>
                  <a:rPr lang="en-US" dirty="0"/>
                  <a:t>. </a:t>
                </a:r>
              </a:p>
              <a:p>
                <a:r>
                  <a:rPr lang="en-US" dirty="0"/>
                  <a:t>Example: Multiplication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𝟗𝟖𝟏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𝟏𝟐𝟑𝟒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Convert both the numbers into same length nos. and split each operand into two parts: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857250" lvl="1" indent="-457200">
                  <a:buFont typeface="+mj-lt"/>
                  <a:buAutoNum type="arabicPeriod"/>
                </a:pPr>
                <a:endParaRPr lang="en-US" dirty="0" smtClean="0"/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 smtClean="0"/>
                  <a:t>We </a:t>
                </a:r>
                <a:r>
                  <a:rPr lang="en-US" dirty="0"/>
                  <a:t>can write as,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767443" y="22707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𝟎𝟗𝟖𝟏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443" y="2270761"/>
                <a:ext cx="1371600" cy="533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073539" y="22707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𝟏𝟐𝟑𝟒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539" y="2270761"/>
                <a:ext cx="1371600" cy="533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4408999" y="2270761"/>
            <a:ext cx="0" cy="5334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709191" y="2270761"/>
            <a:ext cx="0" cy="5334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958739" y="31089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𝟎𝟗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739" y="3108961"/>
                <a:ext cx="1371600" cy="533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482739" y="31089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𝟖𝟏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739" y="3108961"/>
                <a:ext cx="1371600" cy="533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311539" y="31089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539" y="3108961"/>
                <a:ext cx="1371600" cy="5334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820299" y="3108961"/>
                <a:ext cx="1371600" cy="5334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𝟑𝟒</m:t>
                      </m:r>
                    </m:oMath>
                  </m:oMathPara>
                </a14:m>
                <a:endParaRPr lang="en-US" sz="28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299" y="3108961"/>
                <a:ext cx="1371600" cy="533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529150" y="4119153"/>
                <a:ext cx="2743200" cy="7620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𝟎𝟗𝟖𝟏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150" y="4119153"/>
                <a:ext cx="2743200" cy="762000"/>
              </a:xfrm>
              <a:prstGeom prst="rect">
                <a:avLst/>
              </a:prstGeom>
              <a:blipFill>
                <a:blip r:embed="rId9"/>
                <a:stretch>
                  <a:fillRect l="-1327"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610825" y="4119153"/>
                <a:ext cx="2743200" cy="762000"/>
              </a:xfrm>
              <a:prstGeom prst="rect">
                <a:avLst/>
              </a:prstGeom>
              <a:noFill/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𝟏𝟐𝟑𝟒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0825" y="4119153"/>
                <a:ext cx="2743200" cy="7620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/>
              <p:cNvSpPr/>
              <p:nvPr/>
            </p:nvSpPr>
            <p:spPr>
              <a:xfrm>
                <a:off x="783984" y="4227513"/>
                <a:ext cx="2468880" cy="1554480"/>
              </a:xfrm>
              <a:prstGeom prst="roundRect">
                <a:avLst/>
              </a:prstGeom>
              <a:noFill/>
              <a:ln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i="1" baseline="3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i="1" baseline="30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09</m:t>
                          </m:r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81</m:t>
                      </m:r>
                    </m:oMath>
                  </m:oMathPara>
                </a14:m>
                <a:endParaRPr lang="en-US" sz="2400" b="0" dirty="0" smtClean="0">
                  <a:solidFill>
                    <a:schemeClr val="tx1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900+81</m:t>
                      </m:r>
                    </m:oMath>
                  </m:oMathPara>
                </a14:m>
                <a:endParaRPr lang="en-US" sz="2400" dirty="0" smtClean="0">
                  <a:solidFill>
                    <a:schemeClr val="tx1"/>
                  </a:solidFill>
                </a:endParaRPr>
              </a:p>
              <a:p>
                <a:pPr lvl="1" algn="just"/>
                <a:r>
                  <a:rPr lang="en-US" sz="2400" dirty="0" smtClean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981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ounded 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4" y="4227513"/>
                <a:ext cx="2468880" cy="1554480"/>
              </a:xfrm>
              <a:prstGeom prst="roundRect">
                <a:avLst/>
              </a:prstGeom>
              <a:blipFill>
                <a:blip r:embed="rId11"/>
                <a:stretch>
                  <a:fillRect b="-8949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endCxn id="9" idx="0"/>
          </p:cNvCxnSpPr>
          <p:nvPr/>
        </p:nvCxnSpPr>
        <p:spPr>
          <a:xfrm flipH="1">
            <a:off x="3644539" y="2804161"/>
            <a:ext cx="457200" cy="30480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95010" y="2804161"/>
            <a:ext cx="310453" cy="30480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1" idx="0"/>
          </p:cNvCxnSpPr>
          <p:nvPr/>
        </p:nvCxnSpPr>
        <p:spPr>
          <a:xfrm flipH="1">
            <a:off x="6997339" y="2804161"/>
            <a:ext cx="457200" cy="30480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2" idx="0"/>
          </p:cNvCxnSpPr>
          <p:nvPr/>
        </p:nvCxnSpPr>
        <p:spPr>
          <a:xfrm>
            <a:off x="8140339" y="2804161"/>
            <a:ext cx="365760" cy="30480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033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algorithms (divide and conquer) are </a:t>
            </a:r>
            <a:r>
              <a:rPr lang="en-US" dirty="0">
                <a:solidFill>
                  <a:srgbClr val="AD1457"/>
                </a:solidFill>
              </a:rPr>
              <a:t>recursive</a:t>
            </a:r>
            <a:r>
              <a:rPr lang="en-US" dirty="0"/>
              <a:t> in nature. </a:t>
            </a:r>
          </a:p>
          <a:p>
            <a:r>
              <a:rPr lang="en-US" dirty="0"/>
              <a:t>When we analyze them, we get a </a:t>
            </a:r>
            <a:r>
              <a:rPr lang="en-US" dirty="0">
                <a:solidFill>
                  <a:srgbClr val="AD1457"/>
                </a:solidFill>
              </a:rPr>
              <a:t>recurrence relation </a:t>
            </a:r>
            <a:r>
              <a:rPr lang="en-US" dirty="0"/>
              <a:t>for time complexity. </a:t>
            </a:r>
          </a:p>
          <a:p>
            <a:r>
              <a:rPr lang="en-US" dirty="0"/>
              <a:t>We get running time as a function of 𝒏 (input size) and we get the running time </a:t>
            </a:r>
            <a:r>
              <a:rPr lang="en-US" dirty="0">
                <a:solidFill>
                  <a:srgbClr val="AD1457"/>
                </a:solidFill>
              </a:rPr>
              <a:t>on inputs of smaller sizes.</a:t>
            </a:r>
          </a:p>
          <a:p>
            <a:r>
              <a:rPr lang="en-US" dirty="0"/>
              <a:t>A recurrence is a </a:t>
            </a:r>
            <a:r>
              <a:rPr lang="en-US" dirty="0">
                <a:solidFill>
                  <a:srgbClr val="AD1457"/>
                </a:solidFill>
              </a:rPr>
              <a:t>recursive description of a function</a:t>
            </a:r>
            <a:r>
              <a:rPr lang="en-US" dirty="0"/>
              <a:t>, or a description of a function in terms of </a:t>
            </a:r>
            <a:r>
              <a:rPr lang="en-US" dirty="0" smtClean="0"/>
              <a:t>itself. </a:t>
            </a:r>
          </a:p>
          <a:p>
            <a:r>
              <a:rPr lang="en-US" dirty="0"/>
              <a:t>A recurrence relation </a:t>
            </a:r>
            <a:r>
              <a:rPr lang="en-US" dirty="0" smtClean="0">
                <a:solidFill>
                  <a:srgbClr val="AD1457"/>
                </a:solidFill>
              </a:rPr>
              <a:t>recursively </a:t>
            </a:r>
            <a:r>
              <a:rPr lang="en-US" dirty="0">
                <a:solidFill>
                  <a:srgbClr val="AD1457"/>
                </a:solidFill>
              </a:rPr>
              <a:t>defines a sequence </a:t>
            </a:r>
            <a:r>
              <a:rPr lang="en-US" dirty="0"/>
              <a:t>where the next term is a function of the previous </a:t>
            </a:r>
            <a:r>
              <a:rPr lang="en-US" dirty="0" smtClean="0"/>
              <a:t>terms.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1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Multiplying Large Integers – </a:t>
            </a:r>
            <a:r>
              <a:rPr lang="en-US" dirty="0" smtClean="0"/>
              <a:t>Example 1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Now, the required product can be computed as,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0981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×1234=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1080000 + 127800 + 2754 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 1210554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above procedure still needs </a:t>
                </a:r>
                <a:r>
                  <a:rPr lang="en-US" b="1" dirty="0">
                    <a:solidFill>
                      <a:srgbClr val="AD1457"/>
                    </a:solidFill>
                  </a:rPr>
                  <a:t>four half-size multiplications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𝑖𝑖𝑖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computation of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solidFill>
                          <a:srgbClr val="006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66FF"/>
                    </a:solidFill>
                  </a:rPr>
                  <a:t> </a:t>
                </a:r>
                <a:r>
                  <a:rPr lang="en-US" dirty="0"/>
                  <a:t>can be done as,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Only </a:t>
                </a:r>
                <a:r>
                  <a:rPr lang="en-US" b="1" dirty="0">
                    <a:solidFill>
                      <a:srgbClr val="AD1457"/>
                    </a:solidFill>
                  </a:rPr>
                  <a:t>one</a:t>
                </a:r>
                <a:r>
                  <a:rPr lang="en-US" dirty="0"/>
                  <a:t> multiplication is required instead of two.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053554" y="1010196"/>
                <a:ext cx="1341120" cy="1524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=09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=34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554" y="1010196"/>
                <a:ext cx="1341120" cy="1524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4381395" y="1881053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011091" y="1885969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25491" y="1885969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992291" y="1881053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298783" y="3973278"/>
                <a:ext cx="3276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83" y="3973278"/>
                <a:ext cx="3276600" cy="461665"/>
              </a:xfrm>
              <a:prstGeom prst="rect">
                <a:avLst/>
              </a:prstGeom>
              <a:blipFill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23117" y="3973277"/>
                <a:ext cx="4267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117" y="3973277"/>
                <a:ext cx="4267200" cy="461665"/>
              </a:xfrm>
              <a:prstGeom prst="rect">
                <a:avLst/>
              </a:prstGeom>
              <a:blipFill>
                <a:blip r:embed="rId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>
            <a:off x="4113818" y="4062542"/>
            <a:ext cx="274320" cy="3048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051301" y="3817446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938662" y="3817446"/>
            <a:ext cx="6096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727500" y="4021283"/>
            <a:ext cx="706947" cy="385465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879512" y="4032272"/>
            <a:ext cx="706947" cy="385465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4" idx="2"/>
            <a:endCxn id="18" idx="0"/>
          </p:cNvCxnSpPr>
          <p:nvPr/>
        </p:nvCxnSpPr>
        <p:spPr>
          <a:xfrm>
            <a:off x="6080974" y="4406748"/>
            <a:ext cx="2189889" cy="890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2"/>
            <a:endCxn id="18" idx="0"/>
          </p:cNvCxnSpPr>
          <p:nvPr/>
        </p:nvCxnSpPr>
        <p:spPr>
          <a:xfrm flipH="1">
            <a:off x="8270863" y="4417737"/>
            <a:ext cx="962123" cy="879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36466" y="5297694"/>
            <a:ext cx="2268794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Additional terms</a:t>
            </a:r>
            <a:endParaRPr lang="en-US" sz="2400" dirty="0"/>
          </a:p>
        </p:txBody>
      </p:sp>
      <p:sp>
        <p:nvSpPr>
          <p:cNvPr id="19" name="Rounded Rectangle 18"/>
          <p:cNvSpPr/>
          <p:nvPr/>
        </p:nvSpPr>
        <p:spPr>
          <a:xfrm>
            <a:off x="5841145" y="1556167"/>
            <a:ext cx="1828800" cy="36576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733133" y="4034909"/>
            <a:ext cx="1828800" cy="36576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46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/>
      <p:bldP spid="10" grpId="0"/>
      <p:bldP spid="11" grpId="0" animBg="1"/>
      <p:bldP spid="14" grpId="0" animBg="1"/>
      <p:bldP spid="15" grpId="0" animBg="1"/>
      <p:bldP spid="18" grpId="0" animBg="1"/>
      <p:bldP spid="19" grpId="0" animBg="1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Multiplying Large Integers – </a:t>
            </a:r>
            <a:r>
              <a:rPr lang="en-US" dirty="0" smtClean="0"/>
              <a:t>Example 1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Now </a:t>
            </a:r>
            <a:r>
              <a:rPr lang="en-US" dirty="0"/>
              <a:t>we can compute the required product as follows:  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07080" y="2232210"/>
                <a:ext cx="5577840" cy="457200"/>
              </a:xfrm>
              <a:prstGeom prst="rect">
                <a:avLst/>
              </a:prstGeom>
              <a:noFill/>
              <a:ln w="952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pl-PL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l-PL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𝟎𝟗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𝟏𝟐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𝟏𝟎𝟖</m:t>
                      </m:r>
                    </m:oMath>
                  </m:oMathPara>
                </a14:m>
                <a:endParaRPr lang="pl-PL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80" y="2232210"/>
                <a:ext cx="5577840" cy="457200"/>
              </a:xfrm>
              <a:prstGeom prst="rect">
                <a:avLst/>
              </a:prstGeom>
              <a:blipFill>
                <a:blip r:embed="rId2"/>
                <a:stretch>
                  <a:fillRect b="-11688"/>
                </a:stretch>
              </a:blipFill>
              <a:ln w="9525"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07080" y="2765610"/>
                <a:ext cx="5577840" cy="457200"/>
              </a:xfrm>
              <a:prstGeom prst="rect">
                <a:avLst/>
              </a:prstGeom>
              <a:noFill/>
              <a:ln w="952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pl-PL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𝟖𝟏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𝟑𝟒</m:t>
                      </m:r>
                      <m:r>
                        <a:rPr lang="pl-PL" sz="2400" b="1" i="1" dirty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𝟐𝟕𝟓𝟒</m:t>
                      </m:r>
                    </m:oMath>
                  </m:oMathPara>
                </a14:m>
                <a:endParaRPr lang="pl-PL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80" y="2765610"/>
                <a:ext cx="5577840" cy="457200"/>
              </a:xfrm>
              <a:prstGeom prst="rect">
                <a:avLst/>
              </a:prstGeom>
              <a:blipFill>
                <a:blip r:embed="rId3"/>
                <a:stretch>
                  <a:fillRect b="-11688"/>
                </a:stretch>
              </a:blipFill>
              <a:ln w="9525"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307080" y="3299010"/>
                <a:ext cx="5577840" cy="457200"/>
              </a:xfrm>
              <a:prstGeom prst="rect">
                <a:avLst/>
              </a:prstGeom>
              <a:noFill/>
              <a:ln w="9525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pl-PL" sz="2400" b="1" i="1" dirty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𝟗𝟎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𝟒𝟔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𝟒𝟏𝟒𝟎</m:t>
                      </m:r>
                    </m:oMath>
                  </m:oMathPara>
                </a14:m>
                <a:endParaRPr lang="en-US" sz="24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080" y="3299010"/>
                <a:ext cx="5577840" cy="457200"/>
              </a:xfrm>
              <a:prstGeom prst="rect">
                <a:avLst/>
              </a:prstGeom>
              <a:blipFill>
                <a:blip r:embed="rId4"/>
                <a:stretch>
                  <a:fillRect b="-11688"/>
                </a:stretch>
              </a:blipFill>
              <a:ln w="9525"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895600" y="4724400"/>
                <a:ext cx="6400800" cy="457200"/>
              </a:xfrm>
              <a:prstGeom prst="rect">
                <a:avLst/>
              </a:prstGeom>
              <a:noFill/>
              <a:ln w="95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981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1234 = 10</m:t>
                      </m:r>
                      <m:r>
                        <a:rPr lang="en-US" sz="2400" i="1" baseline="30000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4724400"/>
                <a:ext cx="6400800" cy="45720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895600" y="5243052"/>
                <a:ext cx="6400800" cy="457200"/>
              </a:xfrm>
              <a:prstGeom prst="rect">
                <a:avLst/>
              </a:prstGeom>
              <a:noFill/>
              <a:ln w="95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 1080000 + 127800 + 2754</m:t>
                      </m:r>
                    </m:oMath>
                  </m:oMathPara>
                </a14:m>
                <a:endParaRPr lang="pl-PL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243052"/>
                <a:ext cx="64008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895600" y="5775960"/>
                <a:ext cx="6400800" cy="457200"/>
              </a:xfrm>
              <a:prstGeom prst="rect">
                <a:avLst/>
              </a:prstGeom>
              <a:noFill/>
              <a:ln w="952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 1210554.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775960"/>
                <a:ext cx="6400800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581400" y="995082"/>
                <a:ext cx="5029200" cy="457200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995082"/>
                <a:ext cx="5029200" cy="457200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64438" y="3975862"/>
                <a:ext cx="74631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4438" y="3975862"/>
                <a:ext cx="7463124" cy="461665"/>
              </a:xfrm>
              <a:prstGeom prst="rect">
                <a:avLst/>
              </a:prstGeom>
              <a:blipFill>
                <a:blip r:embed="rId9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0053554" y="1010196"/>
                <a:ext cx="1341120" cy="1524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=09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=81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=12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2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=34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554" y="1010196"/>
                <a:ext cx="1341120" cy="15240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le 14"/>
          <p:cNvSpPr/>
          <p:nvPr/>
        </p:nvSpPr>
        <p:spPr>
          <a:xfrm>
            <a:off x="6854156" y="4034909"/>
            <a:ext cx="1828800" cy="365760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4343400" y="2554941"/>
            <a:ext cx="1828800" cy="154641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397188" y="3106271"/>
            <a:ext cx="4894730" cy="981635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01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4" grpId="0" animBg="1"/>
      <p:bldP spid="14" grpId="1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Multiplying Large Integers – </a:t>
            </a:r>
            <a:r>
              <a:rPr lang="en-US" dirty="0" smtClean="0"/>
              <a:t>Analysis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981 × 1234 can be reduced to </a:t>
                </a:r>
                <a:r>
                  <a:rPr lang="en-US" b="1" dirty="0"/>
                  <a:t>three multiplications </a:t>
                </a:r>
                <a:r>
                  <a:rPr lang="en-US" dirty="0"/>
                  <a:t>of two-figure numbers </a:t>
                </a:r>
                <a:r>
                  <a:rPr lang="en-US" dirty="0">
                    <a:solidFill>
                      <a:srgbClr val="AD1457"/>
                    </a:solidFill>
                  </a:rPr>
                  <a:t>(09∙12, 81∙34 𝑎𝑛𝑑 90∙46) </a:t>
                </a:r>
                <a:r>
                  <a:rPr lang="en-US" dirty="0"/>
                  <a:t>together with a certain number of shifts, additions and subtractions.</a:t>
                </a:r>
              </a:p>
              <a:p>
                <a:r>
                  <a:rPr lang="en-US" dirty="0"/>
                  <a:t>Reducing four multiplications to three will enable us </a:t>
                </a:r>
                <a:r>
                  <a:rPr lang="en-US" dirty="0">
                    <a:solidFill>
                      <a:srgbClr val="AD1457"/>
                    </a:solidFill>
                  </a:rPr>
                  <a:t>to cut 25% of the computing time </a:t>
                </a:r>
                <a:r>
                  <a:rPr lang="en-US" dirty="0"/>
                  <a:t>required for large multiplications. </a:t>
                </a:r>
              </a:p>
              <a:p>
                <a:r>
                  <a:rPr lang="en-US" dirty="0"/>
                  <a:t>We obtain an algorithm that can multiply two 𝑛-figure numbers in a time,</a:t>
                </a:r>
              </a:p>
              <a:p>
                <a:pPr marL="0" indent="0" algn="ctr">
                  <a:buNone/>
                </a:pPr>
                <a:r>
                  <a:rPr lang="en-US" dirty="0"/>
                  <a:t>𝑻(𝒏)= 𝟑𝒕 (𝒏/𝟐) + 𝒈(𝒏), </a:t>
                </a:r>
              </a:p>
              <a:p>
                <a:r>
                  <a:rPr lang="en-US" dirty="0"/>
                  <a:t>Solving it gives,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𝒍𝒈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𝒊𝒔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𝒑𝒐𝒘𝒆𝒓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636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8172225" y="2843024"/>
                <a:ext cx="3432586" cy="548640"/>
              </a:xfrm>
              <a:prstGeom prst="roundRect">
                <a:avLst/>
              </a:prstGeom>
              <a:solidFill>
                <a:schemeClr val="bg2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dirty="0" err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𝒂𝑻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225" y="2843024"/>
                <a:ext cx="3432586" cy="548640"/>
              </a:xfrm>
              <a:prstGeom prst="roundRect">
                <a:avLst/>
              </a:prstGeom>
              <a:blipFill>
                <a:blip r:embed="rId3"/>
                <a:stretch>
                  <a:fillRect l="-354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671047" y="3657600"/>
            <a:ext cx="4760259" cy="497541"/>
          </a:xfrm>
          <a:prstGeom prst="rect">
            <a:avLst/>
          </a:prstGeom>
          <a:noFill/>
          <a:ln w="19050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29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Multiplying Large Integers – Example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Example: Multiply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𝟖𝟏𝟏𝟒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𝟕𝟔𝟐𝟐</m:t>
                    </m:r>
                  </m:oMath>
                </a14:m>
                <a:r>
                  <a:rPr lang="en-US" dirty="0"/>
                  <a:t> using divide &amp; conquer method.</a:t>
                </a:r>
              </a:p>
              <a:p>
                <a:r>
                  <a:rPr lang="en-US" dirty="0"/>
                  <a:t>Solution using D&amp;C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2643053" y="1954280"/>
                <a:ext cx="1371600" cy="457200"/>
              </a:xfrm>
              <a:prstGeom prst="roundRect">
                <a:avLst/>
              </a:prstGeom>
              <a:noFill/>
              <a:ln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𝟖𝟏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053" y="1954280"/>
                <a:ext cx="1371600" cy="4572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4243253" y="1968135"/>
                <a:ext cx="1371600" cy="457200"/>
              </a:xfrm>
              <a:prstGeom prst="roundRect">
                <a:avLst/>
              </a:prstGeom>
              <a:noFill/>
              <a:ln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𝟏𝟒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253" y="1968135"/>
                <a:ext cx="1371600" cy="4572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5843453" y="1954280"/>
                <a:ext cx="1371600" cy="457200"/>
              </a:xfrm>
              <a:prstGeom prst="roundRect">
                <a:avLst/>
              </a:prstGeom>
              <a:noFill/>
              <a:ln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𝟕𝟔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453" y="1954280"/>
                <a:ext cx="1371600" cy="457200"/>
              </a:xfrm>
              <a:prstGeom prst="roundRect">
                <a:avLst/>
              </a:prstGeom>
              <a:blipFill>
                <a:blip r:embed="rId5"/>
                <a:stretch>
                  <a:fillRect b="-11688"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443653" y="1954280"/>
                <a:ext cx="1371600" cy="457200"/>
              </a:xfrm>
              <a:prstGeom prst="roundRect">
                <a:avLst/>
              </a:prstGeom>
              <a:noFill/>
              <a:ln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𝟐𝟐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653" y="1954280"/>
                <a:ext cx="1371600" cy="4572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66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180013" y="1954280"/>
            <a:ext cx="1097280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Step 1: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80013" y="2649912"/>
            <a:ext cx="1097280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Step 2:</a:t>
            </a:r>
            <a:endParaRPr lang="en-US" sz="20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643053" y="2645447"/>
                <a:ext cx="2971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Calculate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053" y="2645447"/>
                <a:ext cx="2971800" cy="461665"/>
              </a:xfrm>
              <a:prstGeom prst="rect">
                <a:avLst/>
              </a:prstGeom>
              <a:blipFill>
                <a:blip r:embed="rId7"/>
                <a:stretch>
                  <a:fillRect l="-3285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643053" y="3338621"/>
                <a:ext cx="6126480" cy="2468880"/>
              </a:xfrm>
              <a:prstGeom prst="rect">
                <a:avLst/>
              </a:prstGeom>
              <a:no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l-PL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l-PL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81∙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76</m:t>
                      </m:r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6156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l-PL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=14∙22=308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)∙(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pl-PL" sz="2400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)=95∙98=931</m:t>
                    </m:r>
                  </m:oMath>
                </a14:m>
                <a:r>
                  <a:rPr lang="en-US" sz="2400" dirty="0">
                    <a:solidFill>
                      <a:srgbClr val="AD1457"/>
                    </a:solidFill>
                  </a:rPr>
                  <a:t>0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8114</m:t>
                      </m:r>
                      <m:r>
                        <a:rPr lang="en-US" sz="2400" b="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b="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7622=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400" b="1" i="1" baseline="300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 61560000+284600+308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=61844908</m:t>
                      </m:r>
                    </m:oMath>
                  </m:oMathPara>
                </a14:m>
                <a:endParaRPr lang="en-US" sz="2400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053" y="3338621"/>
                <a:ext cx="6126480" cy="24688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24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57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dirty="0"/>
              <a:t>Merge Sort is an example of </a:t>
            </a:r>
            <a:r>
              <a:rPr lang="en-US" b="1" dirty="0"/>
              <a:t>divide and conquer algorithm.</a:t>
            </a:r>
          </a:p>
          <a:p>
            <a:pPr>
              <a:buClr>
                <a:schemeClr val="tx1"/>
              </a:buClr>
            </a:pPr>
            <a:r>
              <a:rPr lang="en-US" dirty="0"/>
              <a:t>It is based on the </a:t>
            </a:r>
            <a:r>
              <a:rPr lang="en-US" b="1" dirty="0"/>
              <a:t>idea of breaking down a list into several sub-lists </a:t>
            </a:r>
            <a:r>
              <a:rPr lang="en-US" dirty="0"/>
              <a:t>until each sub list consists of a </a:t>
            </a:r>
            <a:r>
              <a:rPr lang="en-US" b="1" dirty="0"/>
              <a:t>single element.</a:t>
            </a:r>
          </a:p>
          <a:p>
            <a:pPr>
              <a:buClr>
                <a:schemeClr val="tx1"/>
              </a:buClr>
            </a:pPr>
            <a:r>
              <a:rPr lang="en-US" b="1" dirty="0"/>
              <a:t>Merging those sub lists </a:t>
            </a:r>
            <a:r>
              <a:rPr lang="en-US" dirty="0"/>
              <a:t>in a manner that results into a sorted list.</a:t>
            </a:r>
          </a:p>
          <a:p>
            <a:pPr>
              <a:buClr>
                <a:schemeClr val="tx1"/>
              </a:buClr>
            </a:pPr>
            <a:r>
              <a:rPr lang="en-US" b="1" dirty="0"/>
              <a:t>Procedure</a:t>
            </a:r>
          </a:p>
          <a:p>
            <a:pPr lvl="1" algn="l">
              <a:buClr>
                <a:schemeClr val="tx1"/>
              </a:buClr>
            </a:pPr>
            <a:r>
              <a:rPr lang="en-US" dirty="0"/>
              <a:t>Divide the unsorted list into N sub lists, each containing 1 element</a:t>
            </a:r>
          </a:p>
          <a:p>
            <a:pPr lvl="1" algn="l">
              <a:buClr>
                <a:schemeClr val="tx1"/>
              </a:buClr>
            </a:pPr>
            <a:r>
              <a:rPr lang="en-US" dirty="0"/>
              <a:t>Take adjacent pairs of two singleton lists and merge them to form a list of 2 elements. N will now convert into N/2 lists of size 2</a:t>
            </a:r>
          </a:p>
          <a:p>
            <a:pPr lvl="1" algn="l">
              <a:buClr>
                <a:schemeClr val="tx1"/>
              </a:buClr>
            </a:pPr>
            <a:r>
              <a:rPr lang="en-US" dirty="0"/>
              <a:t>Repeat the process till a single sorted list of </a:t>
            </a:r>
            <a:r>
              <a:rPr lang="en-US" dirty="0" smtClean="0"/>
              <a:t>all the elements is obtained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20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Sort – Example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7441"/>
              </p:ext>
            </p:extLst>
          </p:nvPr>
        </p:nvGraphicFramePr>
        <p:xfrm>
          <a:off x="3117681" y="1528465"/>
          <a:ext cx="524933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6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724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521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98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529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31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189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451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43157" y="1066800"/>
            <a:ext cx="213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Unsorted Array</a:t>
            </a:r>
            <a:endParaRPr lang="en-US" sz="2400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126784"/>
              </p:ext>
            </p:extLst>
          </p:nvPr>
        </p:nvGraphicFramePr>
        <p:xfrm>
          <a:off x="3113445" y="1992085"/>
          <a:ext cx="524933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6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1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6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800" b="1" dirty="0" smtClean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en-US" sz="18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1365081" y="2603500"/>
            <a:ext cx="8686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60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3422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4184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4946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5708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6470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7232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7994481" y="3733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2660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22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84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46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08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70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6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32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994481" y="3341915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8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363605" y="2787134"/>
            <a:ext cx="8459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/>
              <a:t>Step 1: </a:t>
            </a:r>
            <a:r>
              <a:rPr lang="en-IN" sz="2400" b="1" dirty="0"/>
              <a:t>Split the selected </a:t>
            </a:r>
            <a:r>
              <a:rPr lang="en-IN" sz="2400" b="1" dirty="0" smtClean="0"/>
              <a:t>array</a:t>
            </a:r>
            <a:endParaRPr lang="en-US" sz="2400" b="1" dirty="0"/>
          </a:p>
        </p:txBody>
      </p:sp>
      <p:sp>
        <p:nvSpPr>
          <p:cNvPr id="25" name="Rectangle 24"/>
          <p:cNvSpPr/>
          <p:nvPr/>
        </p:nvSpPr>
        <p:spPr>
          <a:xfrm>
            <a:off x="16698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sp>
        <p:nvSpPr>
          <p:cNvPr id="26" name="Rectangle 25"/>
          <p:cNvSpPr/>
          <p:nvPr/>
        </p:nvSpPr>
        <p:spPr>
          <a:xfrm>
            <a:off x="24318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27" name="Rectangle 26"/>
          <p:cNvSpPr/>
          <p:nvPr/>
        </p:nvSpPr>
        <p:spPr>
          <a:xfrm>
            <a:off x="31938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28" name="Rectangle 27"/>
          <p:cNvSpPr/>
          <p:nvPr/>
        </p:nvSpPr>
        <p:spPr>
          <a:xfrm>
            <a:off x="39558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sp>
        <p:nvSpPr>
          <p:cNvPr id="29" name="Rectangle 28"/>
          <p:cNvSpPr/>
          <p:nvPr/>
        </p:nvSpPr>
        <p:spPr>
          <a:xfrm>
            <a:off x="16698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4318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938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9558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7752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sp>
        <p:nvSpPr>
          <p:cNvPr id="34" name="Rectangle 33"/>
          <p:cNvSpPr/>
          <p:nvPr/>
        </p:nvSpPr>
        <p:spPr>
          <a:xfrm>
            <a:off x="75372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35" name="Rectangle 34"/>
          <p:cNvSpPr/>
          <p:nvPr/>
        </p:nvSpPr>
        <p:spPr>
          <a:xfrm>
            <a:off x="82992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36" name="Rectangle 35"/>
          <p:cNvSpPr/>
          <p:nvPr/>
        </p:nvSpPr>
        <p:spPr>
          <a:xfrm>
            <a:off x="9061281" y="4953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sp>
        <p:nvSpPr>
          <p:cNvPr id="37" name="Rectangle 36"/>
          <p:cNvSpPr/>
          <p:nvPr/>
        </p:nvSpPr>
        <p:spPr>
          <a:xfrm>
            <a:off x="67752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5372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2992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061281" y="5346337"/>
            <a:ext cx="7620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3193881" y="4114800"/>
            <a:ext cx="2514600" cy="762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708481" y="4114800"/>
            <a:ext cx="2590800" cy="762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28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 – Example </a:t>
            </a:r>
          </a:p>
        </p:txBody>
      </p:sp>
      <p:sp>
        <p:nvSpPr>
          <p:cNvPr id="5" name="Rectangle 4"/>
          <p:cNvSpPr/>
          <p:nvPr/>
        </p:nvSpPr>
        <p:spPr>
          <a:xfrm>
            <a:off x="461508" y="914400"/>
            <a:ext cx="393192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D1457"/>
                </a:solidFill>
              </a:rPr>
              <a:t>Select </a:t>
            </a:r>
            <a:r>
              <a:rPr lang="en-US" sz="2200" b="1" dirty="0">
                <a:solidFill>
                  <a:srgbClr val="AD1457"/>
                </a:solidFill>
              </a:rPr>
              <a:t>the left </a:t>
            </a:r>
            <a:r>
              <a:rPr lang="en-US" sz="2200" b="1" dirty="0" smtClean="0">
                <a:solidFill>
                  <a:srgbClr val="AD1457"/>
                </a:solidFill>
              </a:rPr>
              <a:t>subarray and </a:t>
            </a:r>
            <a:r>
              <a:rPr lang="en-IN" sz="2200" b="1" dirty="0">
                <a:solidFill>
                  <a:srgbClr val="AD1457"/>
                </a:solidFill>
              </a:rPr>
              <a:t>Split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10197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1772197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2534197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3296197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1010197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72197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34197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96197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59142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6921142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7683142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17" name="Rectangle 16"/>
          <p:cNvSpPr/>
          <p:nvPr/>
        </p:nvSpPr>
        <p:spPr>
          <a:xfrm>
            <a:off x="8445142" y="17526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6159142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21142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83142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3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445142" y="14768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5397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sp>
        <p:nvSpPr>
          <p:cNvPr id="23" name="Rectangle 22"/>
          <p:cNvSpPr/>
          <p:nvPr/>
        </p:nvSpPr>
        <p:spPr>
          <a:xfrm>
            <a:off x="1467397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24" name="Rectangle 23"/>
          <p:cNvSpPr/>
          <p:nvPr/>
        </p:nvSpPr>
        <p:spPr>
          <a:xfrm>
            <a:off x="705397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67397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762797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27" name="Rectangle 26"/>
          <p:cNvSpPr/>
          <p:nvPr/>
        </p:nvSpPr>
        <p:spPr>
          <a:xfrm>
            <a:off x="3524797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sp>
        <p:nvSpPr>
          <p:cNvPr id="28" name="Rectangle 27"/>
          <p:cNvSpPr/>
          <p:nvPr/>
        </p:nvSpPr>
        <p:spPr>
          <a:xfrm>
            <a:off x="2762797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24797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1467397" y="2133600"/>
            <a:ext cx="1066800" cy="5334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534197" y="2133600"/>
            <a:ext cx="990600" cy="5334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00597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sp>
        <p:nvSpPr>
          <p:cNvPr id="33" name="Rectangle 32"/>
          <p:cNvSpPr/>
          <p:nvPr/>
        </p:nvSpPr>
        <p:spPr>
          <a:xfrm>
            <a:off x="400597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619797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35" name="Rectangle 34"/>
          <p:cNvSpPr/>
          <p:nvPr/>
        </p:nvSpPr>
        <p:spPr>
          <a:xfrm>
            <a:off x="1619797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34197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37" name="Rectangle 36"/>
          <p:cNvSpPr/>
          <p:nvPr/>
        </p:nvSpPr>
        <p:spPr>
          <a:xfrm>
            <a:off x="2534197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677197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sp>
        <p:nvSpPr>
          <p:cNvPr id="39" name="Rectangle 38"/>
          <p:cNvSpPr/>
          <p:nvPr/>
        </p:nvSpPr>
        <p:spPr>
          <a:xfrm>
            <a:off x="3677197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781597" y="3200400"/>
            <a:ext cx="6858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467397" y="3200400"/>
            <a:ext cx="5334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838997" y="3200400"/>
            <a:ext cx="6858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524797" y="3200400"/>
            <a:ext cx="5334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05397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45" name="Rectangle 44"/>
          <p:cNvSpPr/>
          <p:nvPr/>
        </p:nvSpPr>
        <p:spPr>
          <a:xfrm>
            <a:off x="1467397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sp>
        <p:nvSpPr>
          <p:cNvPr id="46" name="Rectangle 45"/>
          <p:cNvSpPr/>
          <p:nvPr/>
        </p:nvSpPr>
        <p:spPr>
          <a:xfrm>
            <a:off x="2762797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47" name="Rectangle 46"/>
          <p:cNvSpPr/>
          <p:nvPr/>
        </p:nvSpPr>
        <p:spPr>
          <a:xfrm>
            <a:off x="3524797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cxnSp>
        <p:nvCxnSpPr>
          <p:cNvPr id="48" name="Straight Arrow Connector 47"/>
          <p:cNvCxnSpPr>
            <a:stCxn id="32" idx="2"/>
          </p:cNvCxnSpPr>
          <p:nvPr/>
        </p:nvCxnSpPr>
        <p:spPr>
          <a:xfrm>
            <a:off x="781597" y="4267200"/>
            <a:ext cx="6858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4" idx="2"/>
          </p:cNvCxnSpPr>
          <p:nvPr/>
        </p:nvCxnSpPr>
        <p:spPr>
          <a:xfrm flipH="1">
            <a:off x="1467397" y="4267200"/>
            <a:ext cx="533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6" idx="2"/>
          </p:cNvCxnSpPr>
          <p:nvPr/>
        </p:nvCxnSpPr>
        <p:spPr>
          <a:xfrm>
            <a:off x="2915197" y="4267200"/>
            <a:ext cx="6096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8" idx="2"/>
          </p:cNvCxnSpPr>
          <p:nvPr/>
        </p:nvCxnSpPr>
        <p:spPr>
          <a:xfrm flipH="1">
            <a:off x="3524797" y="4267200"/>
            <a:ext cx="533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84797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53" name="Rectangle 52"/>
          <p:cNvSpPr/>
          <p:nvPr/>
        </p:nvSpPr>
        <p:spPr>
          <a:xfrm>
            <a:off x="1746797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sp>
        <p:nvSpPr>
          <p:cNvPr id="54" name="Rectangle 53"/>
          <p:cNvSpPr/>
          <p:nvPr/>
        </p:nvSpPr>
        <p:spPr>
          <a:xfrm>
            <a:off x="2508797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55" name="Rectangle 54"/>
          <p:cNvSpPr/>
          <p:nvPr/>
        </p:nvSpPr>
        <p:spPr>
          <a:xfrm>
            <a:off x="3270797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1467397" y="4953000"/>
            <a:ext cx="1041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2534197" y="4953000"/>
            <a:ext cx="9906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854342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sp>
        <p:nvSpPr>
          <p:cNvPr id="59" name="Rectangle 58"/>
          <p:cNvSpPr/>
          <p:nvPr/>
        </p:nvSpPr>
        <p:spPr>
          <a:xfrm>
            <a:off x="6616342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60" name="Rectangle 59"/>
          <p:cNvSpPr/>
          <p:nvPr/>
        </p:nvSpPr>
        <p:spPr>
          <a:xfrm>
            <a:off x="5854342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616342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911742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63" name="Rectangle 62"/>
          <p:cNvSpPr/>
          <p:nvPr/>
        </p:nvSpPr>
        <p:spPr>
          <a:xfrm>
            <a:off x="8673742" y="28194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sp>
        <p:nvSpPr>
          <p:cNvPr id="64" name="Rectangle 63"/>
          <p:cNvSpPr/>
          <p:nvPr/>
        </p:nvSpPr>
        <p:spPr>
          <a:xfrm>
            <a:off x="7911742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673742" y="25309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6616342" y="2133600"/>
            <a:ext cx="1066800" cy="5334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7683142" y="2133600"/>
            <a:ext cx="990600" cy="5334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5523416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sp>
        <p:nvSpPr>
          <p:cNvPr id="69" name="Rectangle 68"/>
          <p:cNvSpPr/>
          <p:nvPr/>
        </p:nvSpPr>
        <p:spPr>
          <a:xfrm>
            <a:off x="5523416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768742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71" name="Rectangle 70"/>
          <p:cNvSpPr/>
          <p:nvPr/>
        </p:nvSpPr>
        <p:spPr>
          <a:xfrm>
            <a:off x="6768742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683142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73" name="Rectangle 72"/>
          <p:cNvSpPr/>
          <p:nvPr/>
        </p:nvSpPr>
        <p:spPr>
          <a:xfrm>
            <a:off x="7683142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749942" y="38862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sp>
        <p:nvSpPr>
          <p:cNvPr id="75" name="Rectangle 74"/>
          <p:cNvSpPr/>
          <p:nvPr/>
        </p:nvSpPr>
        <p:spPr>
          <a:xfrm>
            <a:off x="8749942" y="3610430"/>
            <a:ext cx="7620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IN" b="1" dirty="0" smtClean="0">
                <a:solidFill>
                  <a:srgbClr val="C00000"/>
                </a:solidFill>
              </a:rPr>
              <a:t>1</a:t>
            </a:r>
            <a:endParaRPr lang="en-US" b="1" dirty="0">
              <a:solidFill>
                <a:srgbClr val="C00000"/>
              </a:solidFill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5930542" y="3200400"/>
            <a:ext cx="6858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6616342" y="3200400"/>
            <a:ext cx="5334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7987942" y="3200400"/>
            <a:ext cx="6858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8673742" y="3200400"/>
            <a:ext cx="5334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854342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81" name="Rectangle 80"/>
          <p:cNvSpPr/>
          <p:nvPr/>
        </p:nvSpPr>
        <p:spPr>
          <a:xfrm>
            <a:off x="6616342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sp>
        <p:nvSpPr>
          <p:cNvPr id="82" name="Rectangle 81"/>
          <p:cNvSpPr/>
          <p:nvPr/>
        </p:nvSpPr>
        <p:spPr>
          <a:xfrm>
            <a:off x="7911742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83" name="Rectangle 82"/>
          <p:cNvSpPr/>
          <p:nvPr/>
        </p:nvSpPr>
        <p:spPr>
          <a:xfrm>
            <a:off x="8673742" y="45720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5930542" y="4267200"/>
            <a:ext cx="6858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70" idx="2"/>
          </p:cNvCxnSpPr>
          <p:nvPr/>
        </p:nvCxnSpPr>
        <p:spPr>
          <a:xfrm flipH="1">
            <a:off x="6616342" y="4267200"/>
            <a:ext cx="533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2" idx="2"/>
          </p:cNvCxnSpPr>
          <p:nvPr/>
        </p:nvCxnSpPr>
        <p:spPr>
          <a:xfrm>
            <a:off x="8064142" y="4267200"/>
            <a:ext cx="6096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4" idx="2"/>
          </p:cNvCxnSpPr>
          <p:nvPr/>
        </p:nvCxnSpPr>
        <p:spPr>
          <a:xfrm flipH="1">
            <a:off x="8597542" y="4267200"/>
            <a:ext cx="533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133742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89" name="Rectangle 88"/>
          <p:cNvSpPr/>
          <p:nvPr/>
        </p:nvSpPr>
        <p:spPr>
          <a:xfrm>
            <a:off x="6895742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90" name="Rectangle 89"/>
          <p:cNvSpPr/>
          <p:nvPr/>
        </p:nvSpPr>
        <p:spPr>
          <a:xfrm>
            <a:off x="7657742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sp>
        <p:nvSpPr>
          <p:cNvPr id="91" name="Rectangle 90"/>
          <p:cNvSpPr/>
          <p:nvPr/>
        </p:nvSpPr>
        <p:spPr>
          <a:xfrm>
            <a:off x="8419742" y="5257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6616342" y="4953000"/>
            <a:ext cx="10414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>
            <a:off x="7683142" y="4953000"/>
            <a:ext cx="9906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1848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2</a:t>
            </a:r>
            <a:endParaRPr lang="en-US" sz="2400" b="1" dirty="0"/>
          </a:p>
        </p:txBody>
      </p:sp>
      <p:sp>
        <p:nvSpPr>
          <p:cNvPr id="95" name="Rectangle 94"/>
          <p:cNvSpPr/>
          <p:nvPr/>
        </p:nvSpPr>
        <p:spPr>
          <a:xfrm>
            <a:off x="2610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31</a:t>
            </a:r>
            <a:endParaRPr lang="en-US" sz="2400" b="1" dirty="0"/>
          </a:p>
        </p:txBody>
      </p:sp>
      <p:sp>
        <p:nvSpPr>
          <p:cNvPr id="96" name="Rectangle 95"/>
          <p:cNvSpPr/>
          <p:nvPr/>
        </p:nvSpPr>
        <p:spPr>
          <a:xfrm>
            <a:off x="3372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98</a:t>
            </a:r>
            <a:endParaRPr lang="en-US" sz="2400" b="1" dirty="0"/>
          </a:p>
        </p:txBody>
      </p:sp>
      <p:sp>
        <p:nvSpPr>
          <p:cNvPr id="97" name="Rectangle 96"/>
          <p:cNvSpPr/>
          <p:nvPr/>
        </p:nvSpPr>
        <p:spPr>
          <a:xfrm>
            <a:off x="4134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189</a:t>
            </a:r>
            <a:endParaRPr lang="en-US" sz="2400" b="1" dirty="0"/>
          </a:p>
        </p:txBody>
      </p:sp>
      <p:sp>
        <p:nvSpPr>
          <p:cNvPr id="98" name="Rectangle 97"/>
          <p:cNvSpPr/>
          <p:nvPr/>
        </p:nvSpPr>
        <p:spPr>
          <a:xfrm>
            <a:off x="4896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451</a:t>
            </a:r>
            <a:endParaRPr lang="en-US" sz="2400" b="1" dirty="0"/>
          </a:p>
        </p:txBody>
      </p:sp>
      <p:sp>
        <p:nvSpPr>
          <p:cNvPr id="99" name="Rectangle 98"/>
          <p:cNvSpPr/>
          <p:nvPr/>
        </p:nvSpPr>
        <p:spPr>
          <a:xfrm>
            <a:off x="5658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521</a:t>
            </a:r>
            <a:endParaRPr lang="en-US" sz="2400" b="1" dirty="0"/>
          </a:p>
        </p:txBody>
      </p:sp>
      <p:sp>
        <p:nvSpPr>
          <p:cNvPr id="100" name="Rectangle 99"/>
          <p:cNvSpPr/>
          <p:nvPr/>
        </p:nvSpPr>
        <p:spPr>
          <a:xfrm>
            <a:off x="6420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529</a:t>
            </a:r>
            <a:endParaRPr lang="en-US" sz="2400" b="1" dirty="0"/>
          </a:p>
        </p:txBody>
      </p:sp>
      <p:sp>
        <p:nvSpPr>
          <p:cNvPr id="101" name="Rectangle 100"/>
          <p:cNvSpPr/>
          <p:nvPr/>
        </p:nvSpPr>
        <p:spPr>
          <a:xfrm>
            <a:off x="7182397" y="6019800"/>
            <a:ext cx="762000" cy="38100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724</a:t>
            </a:r>
            <a:endParaRPr lang="en-US" sz="2400" b="1" dirty="0"/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2508797" y="5638800"/>
            <a:ext cx="2387600" cy="3810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4896398" y="5643154"/>
            <a:ext cx="2758436" cy="376646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5451572" y="914400"/>
            <a:ext cx="40233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AD1457"/>
                </a:solidFill>
              </a:rPr>
              <a:t>Select </a:t>
            </a:r>
            <a:r>
              <a:rPr lang="en-US" sz="2200" b="1" dirty="0">
                <a:solidFill>
                  <a:srgbClr val="AD1457"/>
                </a:solidFill>
              </a:rPr>
              <a:t>the </a:t>
            </a:r>
            <a:r>
              <a:rPr lang="en-US" sz="2200" b="1" dirty="0" smtClean="0">
                <a:solidFill>
                  <a:srgbClr val="AD1457"/>
                </a:solidFill>
              </a:rPr>
              <a:t>right subarray and </a:t>
            </a:r>
            <a:r>
              <a:rPr lang="en-IN" sz="2200" b="1" dirty="0">
                <a:solidFill>
                  <a:srgbClr val="AD1457"/>
                </a:solidFill>
              </a:rPr>
              <a:t>Split 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510165" y="2438053"/>
            <a:ext cx="778117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Split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403378" y="4874567"/>
            <a:ext cx="1005840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Merge </a:t>
            </a:r>
            <a:endParaRPr lang="en-US" sz="2400" dirty="0">
              <a:solidFill>
                <a:srgbClr val="002060"/>
              </a:solidFill>
            </a:endParaRPr>
          </a:p>
        </p:txBody>
      </p:sp>
      <p:cxnSp>
        <p:nvCxnSpPr>
          <p:cNvPr id="107" name="Straight Arrow Connector 106"/>
          <p:cNvCxnSpPr>
            <a:stCxn id="105" idx="0"/>
          </p:cNvCxnSpPr>
          <p:nvPr/>
        </p:nvCxnSpPr>
        <p:spPr>
          <a:xfrm flipV="1">
            <a:off x="4899224" y="1750824"/>
            <a:ext cx="0" cy="687229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105" idx="2"/>
          </p:cNvCxnSpPr>
          <p:nvPr/>
        </p:nvCxnSpPr>
        <p:spPr>
          <a:xfrm flipH="1">
            <a:off x="4899223" y="2899718"/>
            <a:ext cx="1" cy="1092766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4602481" y="4038600"/>
            <a:ext cx="571500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06" idx="0"/>
          </p:cNvCxnSpPr>
          <p:nvPr/>
        </p:nvCxnSpPr>
        <p:spPr>
          <a:xfrm flipV="1">
            <a:off x="4906298" y="4076700"/>
            <a:ext cx="0" cy="797867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06" idx="2"/>
          </p:cNvCxnSpPr>
          <p:nvPr/>
        </p:nvCxnSpPr>
        <p:spPr>
          <a:xfrm>
            <a:off x="4906298" y="5336232"/>
            <a:ext cx="0" cy="683568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>
          <a:xfrm>
            <a:off x="1174313" y="5268123"/>
            <a:ext cx="365760" cy="365760"/>
          </a:xfrm>
          <a:prstGeom prst="ellipse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6326782" y="5257800"/>
            <a:ext cx="365760" cy="365760"/>
          </a:xfrm>
          <a:prstGeom prst="ellipse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5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0.06224 -0.0007 " pathEditMode="relative" rAng="0" ptsTypes="AA">
                                      <p:cBhvr>
                                        <p:cTn id="374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500"/>
                            </p:stCondLst>
                            <p:childTnLst>
                              <p:par>
                                <p:cTn id="3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000"/>
                            </p:stCondLst>
                            <p:childTnLst>
                              <p:par>
                                <p:cTn id="3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500"/>
                            </p:stCondLst>
                            <p:childTnLst>
                              <p:par>
                                <p:cTn id="3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2000"/>
                            </p:stCondLst>
                            <p:childTnLst>
                              <p:par>
                                <p:cTn id="3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2500"/>
                            </p:stCondLst>
                            <p:childTnLst>
                              <p:par>
                                <p:cTn id="3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3000"/>
                            </p:stCondLst>
                            <p:childTnLst>
                              <p:par>
                                <p:cTn id="4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4" fill="hold">
                      <p:stCondLst>
                        <p:cond delay="indefinite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4" grpId="0" animBg="1"/>
      <p:bldP spid="45" grpId="0" animBg="1"/>
      <p:bldP spid="46" grpId="0" animBg="1"/>
      <p:bldP spid="47" grpId="0" animBg="1"/>
      <p:bldP spid="52" grpId="0" animBg="1"/>
      <p:bldP spid="53" grpId="0" animBg="1"/>
      <p:bldP spid="54" grpId="0" animBg="1"/>
      <p:bldP spid="55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80" grpId="0" animBg="1"/>
      <p:bldP spid="81" grpId="0" animBg="1"/>
      <p:bldP spid="82" grpId="0" animBg="1"/>
      <p:bldP spid="83" grpId="0" animBg="1"/>
      <p:bldP spid="88" grpId="0" animBg="1"/>
      <p:bldP spid="89" grpId="0" animBg="1"/>
      <p:bldP spid="90" grpId="0" animBg="1"/>
      <p:bldP spid="91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4" grpId="0"/>
      <p:bldP spid="105" grpId="0" animBg="1"/>
      <p:bldP spid="106" grpId="0" animBg="1"/>
      <p:bldP spid="112" grpId="0" animBg="1"/>
      <p:bldP spid="112" grpId="1" animBg="1"/>
      <p:bldP spid="1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Sort –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79" y="863444"/>
            <a:ext cx="5760720" cy="5590565"/>
          </a:xfrm>
          <a:solidFill>
            <a:srgbClr val="424242"/>
          </a:solidFill>
        </p:spPr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Procedure: mergesort(T[1,…,n])</a:t>
            </a:r>
          </a:p>
          <a:p>
            <a:pPr marL="0" indent="0">
              <a:buNone/>
            </a:pPr>
            <a:r>
              <a:rPr lang="pt-BR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if </a:t>
            </a:r>
            <a:r>
              <a:rPr lang="pt-B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n is sufficiently small then insert(T)</a:t>
            </a:r>
          </a:p>
          <a:p>
            <a:pPr marL="0" indent="0">
              <a:buNone/>
            </a:pPr>
            <a:r>
              <a:rPr lang="pt-BR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endParaRPr lang="pt-BR" b="1" dirty="0">
              <a:solidFill>
                <a:schemeClr val="accent2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pt-BR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array </a:t>
            </a:r>
            <a:r>
              <a:rPr lang="pt-B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U[1,…,1+n/2],V[1,…,1+n/2]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t-BR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U[1</a:t>
            </a:r>
            <a:r>
              <a:rPr lang="pt-B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,…,n/2] ← T[1,…,n/2]</a:t>
            </a:r>
          </a:p>
          <a:p>
            <a:pPr marL="0" indent="0">
              <a:buNone/>
            </a:pPr>
            <a:r>
              <a:rPr lang="pt-BR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	V[1,…,n/2] ← T[n/2+1,…,n]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		mergesort(U[1,…,n/2])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		mergesort(V[1,…,n/2])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</a:rPr>
              <a:t>		merge(U, V, T)</a:t>
            </a:r>
          </a:p>
          <a:p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305556" y="863444"/>
            <a:ext cx="5760720" cy="5590565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Procedure: merge(U[1,…,m+1],V[1,…,n+1],T[1,…,m+n])</a:t>
            </a:r>
          </a:p>
          <a:p>
            <a:pPr marL="0" indent="0">
              <a:buNone/>
            </a:pPr>
            <a:r>
              <a:rPr lang="en-IN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← 1;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j ← 1;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U[m+1], V[n+1] ← ∞;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for k ← 1 to m + n do 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if U[</a:t>
            </a:r>
            <a:r>
              <a:rPr lang="en-IN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] &lt; V[j] 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en-IN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	then 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T[k] ← U[</a:t>
            </a:r>
            <a:r>
              <a:rPr lang="en-IN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]; 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	</a:t>
            </a:r>
            <a:r>
              <a:rPr lang="en-IN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IN" b="1" dirty="0" err="1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← </a:t>
            </a:r>
            <a:r>
              <a:rPr lang="en-IN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+ 1;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 else T[k</a:t>
            </a:r>
            <a:r>
              <a:rPr lang="en-IN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] ← 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V[j]; </a:t>
            </a:r>
            <a:endParaRPr lang="en-IN" b="1" dirty="0" smtClean="0">
              <a:solidFill>
                <a:srgbClr val="F9C5D7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IN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j </a:t>
            </a: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← j + 1</a:t>
            </a:r>
            <a:r>
              <a:rPr lang="en-IN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;     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IN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</a:t>
            </a:r>
            <a:endParaRPr lang="en-US" dirty="0">
              <a:solidFill>
                <a:srgbClr val="F9C5D7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639" y="1721427"/>
            <a:ext cx="4145639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9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 -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200"/>
                  </a:spcBef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be the time taken </a:t>
                </a:r>
                <a:r>
                  <a:rPr lang="en-US" dirty="0"/>
                  <a:t>by this algorithm to sort an array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elements.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Separating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&amp;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takes </a:t>
                </a:r>
                <a:r>
                  <a:rPr lang="en-US" b="1" dirty="0"/>
                  <a:t>linear time</a:t>
                </a:r>
                <a:r>
                  <a:rPr lang="en-US" dirty="0"/>
                  <a:t>;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𝑚𝑒𝑟𝑔𝑒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also takes </a:t>
                </a:r>
                <a:r>
                  <a:rPr lang="en-US" b="1" dirty="0"/>
                  <a:t>linear time</a:t>
                </a:r>
                <a:r>
                  <a:rPr lang="en-US" dirty="0"/>
                  <a:t>.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/2)+ 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/2)+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  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sty m:val="p"/>
                      </m:rPr>
                      <a:rPr lang="el-G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.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)=2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/2)+ </m:t>
                      </m:r>
                      <m:r>
                        <m:rPr>
                          <m:sty m:val="p"/>
                        </m:rPr>
                        <a:rPr lang="el-GR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l-GR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Applying  the general case,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baseline="30000" dirty="0" err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</a:t>
                </a:r>
                <a:r>
                  <a:rPr lang="en-US" b="1" dirty="0"/>
                  <a:t>second case </a:t>
                </a:r>
                <a:r>
                  <a:rPr lang="en-US" dirty="0"/>
                  <a:t>applies so,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)∈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dirty="0"/>
              </a:p>
              <a:p>
                <a:pPr>
                  <a:spcBef>
                    <a:spcPts val="1200"/>
                  </a:spcBef>
                </a:pPr>
                <a:r>
                  <a:rPr lang="en-US" dirty="0"/>
                  <a:t>Time complexity of merge sort is </a:t>
                </a:r>
                <a14:m>
                  <m:oMath xmlns:m="http://schemas.openxmlformats.org/officeDocument/2006/math">
                    <m:r>
                      <a:rPr lang="el-GR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  <m:r>
                      <a:rPr lang="el-GR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𝒏𝒍𝒐𝒈𝒏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7539318" y="4166205"/>
                <a:ext cx="4495800" cy="1597963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&lt;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𝒌</m:t>
                                      </m:r>
                                    </m:sup>
                                  </m:s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𝒍𝒐𝒈𝒏</m:t>
                                  </m:r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𝒏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solidFill>
                                                <a:srgbClr val="AD145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rgbClr val="AD145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𝒍𝒐𝒈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>
                                              <a:solidFill>
                                                <a:srgbClr val="AD1457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sub>
                                      </m:sSub>
                                      <m:r>
                                        <a:rPr lang="en-US" sz="2400" b="1" i="1">
                                          <a:solidFill>
                                            <a:srgbClr val="AD1457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𝒍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&gt;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AD1457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𝒌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318" y="4166205"/>
                <a:ext cx="4495800" cy="159796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8045822" y="2415475"/>
                <a:ext cx="3291840" cy="533400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𝒍𝒕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822" y="2415475"/>
                <a:ext cx="3291840" cy="533400"/>
              </a:xfrm>
              <a:prstGeom prst="roundRect">
                <a:avLst/>
              </a:prstGeom>
              <a:blipFill>
                <a:blip r:embed="rId4"/>
                <a:stretch>
                  <a:fillRect b="-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391390" y="4209533"/>
            <a:ext cx="1440000" cy="409433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Solve Recurrence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  <a:p>
            <a:r>
              <a:rPr lang="en-US" dirty="0"/>
              <a:t>Homogeneous  (characteristic equation)</a:t>
            </a:r>
          </a:p>
          <a:p>
            <a:r>
              <a:rPr lang="en-US" dirty="0"/>
              <a:t>Inhomogeneous</a:t>
            </a:r>
          </a:p>
          <a:p>
            <a:r>
              <a:rPr lang="en-US" dirty="0"/>
              <a:t>Master method</a:t>
            </a:r>
          </a:p>
          <a:p>
            <a:r>
              <a:rPr lang="en-US" dirty="0"/>
              <a:t>Recurrence tree</a:t>
            </a:r>
          </a:p>
          <a:p>
            <a:r>
              <a:rPr lang="en-US" dirty="0"/>
              <a:t>Intelligent guess work</a:t>
            </a:r>
          </a:p>
          <a:p>
            <a:r>
              <a:rPr lang="en-US" dirty="0"/>
              <a:t>Change of variable</a:t>
            </a:r>
          </a:p>
          <a:p>
            <a:r>
              <a:rPr lang="en-US" dirty="0"/>
              <a:t>Range transformations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1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8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sort chooses the first element as a </a:t>
            </a:r>
            <a:r>
              <a:rPr lang="en-US" dirty="0">
                <a:solidFill>
                  <a:srgbClr val="AD1457"/>
                </a:solidFill>
              </a:rPr>
              <a:t>pivot element, </a:t>
            </a:r>
            <a:r>
              <a:rPr lang="en-US" dirty="0"/>
              <a:t>a </a:t>
            </a:r>
            <a:r>
              <a:rPr lang="en-US" b="1" dirty="0"/>
              <a:t>lower bound is the first index </a:t>
            </a:r>
            <a:r>
              <a:rPr lang="en-US" dirty="0"/>
              <a:t>and an </a:t>
            </a:r>
            <a:r>
              <a:rPr lang="en-US" b="1" dirty="0"/>
              <a:t>upper bound is the last index</a:t>
            </a:r>
            <a:r>
              <a:rPr lang="en-US" dirty="0"/>
              <a:t>.</a:t>
            </a:r>
          </a:p>
          <a:p>
            <a:r>
              <a:rPr lang="en-US" dirty="0"/>
              <a:t>The array is then </a:t>
            </a:r>
            <a:r>
              <a:rPr lang="en-US" b="1" dirty="0"/>
              <a:t>partitioned</a:t>
            </a:r>
            <a:r>
              <a:rPr lang="en-US" dirty="0"/>
              <a:t> on either side of the </a:t>
            </a:r>
            <a:r>
              <a:rPr lang="en-US" dirty="0">
                <a:solidFill>
                  <a:srgbClr val="AD1457"/>
                </a:solidFill>
              </a:rPr>
              <a:t>pivot.</a:t>
            </a:r>
          </a:p>
          <a:p>
            <a:r>
              <a:rPr lang="en-US" dirty="0"/>
              <a:t>Elements are moved so that, those </a:t>
            </a:r>
            <a:r>
              <a:rPr lang="en-US" b="1" dirty="0"/>
              <a:t>greater</a:t>
            </a:r>
            <a:r>
              <a:rPr lang="en-US" dirty="0"/>
              <a:t> than the </a:t>
            </a:r>
            <a:r>
              <a:rPr lang="en-US" dirty="0">
                <a:solidFill>
                  <a:srgbClr val="AD1457"/>
                </a:solidFill>
              </a:rPr>
              <a:t>pivot</a:t>
            </a:r>
            <a:r>
              <a:rPr lang="en-US" dirty="0"/>
              <a:t> are shifted to its </a:t>
            </a:r>
            <a:r>
              <a:rPr lang="en-US" b="1" dirty="0"/>
              <a:t>right </a:t>
            </a:r>
            <a:r>
              <a:rPr lang="en-US" dirty="0"/>
              <a:t>whereas the others are shifted to its </a:t>
            </a:r>
            <a:r>
              <a:rPr lang="en-US" b="1" dirty="0"/>
              <a:t>left.</a:t>
            </a:r>
            <a:r>
              <a:rPr lang="en-US" dirty="0"/>
              <a:t> </a:t>
            </a:r>
          </a:p>
          <a:p>
            <a:r>
              <a:rPr lang="en-US" dirty="0"/>
              <a:t>Each Partition is </a:t>
            </a:r>
            <a:r>
              <a:rPr lang="en-US" b="1" dirty="0"/>
              <a:t>internally sorted recursively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38846" y="5264076"/>
            <a:ext cx="533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3272246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38131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43465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48799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54133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59467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6480182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2738846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0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72246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131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3465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799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133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467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6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80182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06046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7539446" y="5264076"/>
            <a:ext cx="533400" cy="381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7006046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8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539446" y="4886790"/>
            <a:ext cx="533400" cy="381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9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94986" y="6031020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LB</a:t>
            </a:r>
            <a:endParaRPr lang="en-US" b="1" dirty="0">
              <a:solidFill>
                <a:srgbClr val="AD1457"/>
              </a:solidFill>
            </a:endParaRPr>
          </a:p>
        </p:txBody>
      </p:sp>
      <p:cxnSp>
        <p:nvCxnSpPr>
          <p:cNvPr id="25" name="Straight Arrow Connector 24"/>
          <p:cNvCxnSpPr>
            <a:stCxn id="24" idx="0"/>
            <a:endCxn id="4" idx="2"/>
          </p:cNvCxnSpPr>
          <p:nvPr/>
        </p:nvCxnSpPr>
        <p:spPr>
          <a:xfrm flipH="1" flipV="1">
            <a:off x="3005546" y="5645076"/>
            <a:ext cx="1999" cy="38594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575142" y="6031468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U</a:t>
            </a:r>
            <a:r>
              <a:rPr lang="en-US" b="1" dirty="0" smtClean="0">
                <a:solidFill>
                  <a:srgbClr val="AD1457"/>
                </a:solidFill>
              </a:rPr>
              <a:t>B</a:t>
            </a:r>
            <a:endParaRPr lang="en-US" b="1" dirty="0">
              <a:solidFill>
                <a:srgbClr val="AD1457"/>
              </a:solidFill>
            </a:endParaRPr>
          </a:p>
        </p:txBody>
      </p:sp>
      <p:cxnSp>
        <p:nvCxnSpPr>
          <p:cNvPr id="27" name="Straight Arrow Connector 26"/>
          <p:cNvCxnSpPr>
            <a:stCxn id="26" idx="0"/>
          </p:cNvCxnSpPr>
          <p:nvPr/>
        </p:nvCxnSpPr>
        <p:spPr>
          <a:xfrm flipH="1" flipV="1">
            <a:off x="7796122" y="5645524"/>
            <a:ext cx="1998" cy="38594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30027" y="3733800"/>
            <a:ext cx="933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Pivot </a:t>
            </a:r>
          </a:p>
          <a:p>
            <a:pPr algn="ctr"/>
            <a:r>
              <a:rPr lang="en-US" b="1" dirty="0" smtClean="0">
                <a:solidFill>
                  <a:srgbClr val="AD1457"/>
                </a:solidFill>
              </a:rPr>
              <a:t>Element</a:t>
            </a:r>
            <a:endParaRPr lang="en-US" b="1" dirty="0">
              <a:solidFill>
                <a:srgbClr val="AD1457"/>
              </a:solidFill>
            </a:endParaRPr>
          </a:p>
        </p:txBody>
      </p:sp>
      <p:cxnSp>
        <p:nvCxnSpPr>
          <p:cNvPr id="29" name="Straight Arrow Connector 28"/>
          <p:cNvCxnSpPr>
            <a:stCxn id="28" idx="2"/>
            <a:endCxn id="12" idx="0"/>
          </p:cNvCxnSpPr>
          <p:nvPr/>
        </p:nvCxnSpPr>
        <p:spPr>
          <a:xfrm>
            <a:off x="2996661" y="4380131"/>
            <a:ext cx="0" cy="50665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20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animBg="1"/>
      <p:bldP spid="5" grpId="0" uiExpand="1" animBg="1"/>
      <p:bldP spid="6" grpId="0" uiExpand="1" animBg="1"/>
      <p:bldP spid="7" grpId="0" uiExpand="1" animBg="1"/>
      <p:bldP spid="8" grpId="0" uiExpand="1" animBg="1"/>
      <p:bldP spid="9" grpId="0" uiExpand="1" animBg="1"/>
      <p:bldP spid="10" grpId="0" uiExpand="1" animBg="1"/>
      <p:bldP spid="11" grpId="0" uiExpand="1" animBg="1"/>
      <p:bldP spid="12" grpId="0" uiExpand="1" animBg="1"/>
      <p:bldP spid="13" grpId="0" uiExpand="1" animBg="1"/>
      <p:bldP spid="14" grpId="0" uiExpand="1" animBg="1"/>
      <p:bldP spid="15" grpId="0" uiExpand="1" animBg="1"/>
      <p:bldP spid="16" grpId="0" uiExpand="1" animBg="1"/>
      <p:bldP spid="17" grpId="0" uiExpand="1" animBg="1"/>
      <p:bldP spid="18" grpId="0" uiExpand="1" animBg="1"/>
      <p:bldP spid="19" grpId="0" uiExpand="1" animBg="1"/>
      <p:bldP spid="20" grpId="0" uiExpand="1" animBg="1"/>
      <p:bldP spid="21" grpId="0" uiExpand="1" animBg="1"/>
      <p:bldP spid="22" grpId="0" uiExpand="1" animBg="1"/>
      <p:bldP spid="23" grpId="0" uiExpand="1" animBg="1"/>
      <p:bldP spid="24" grpId="0" uiExpand="1"/>
      <p:bldP spid="26" grpId="0" uiExpand="1"/>
      <p:bldP spid="28" grpId="0" uiExpan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 -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66233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63996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6940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4739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80073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85407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90741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9607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58662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0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996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40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739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073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5407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0741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6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607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1334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106668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101334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8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6668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9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5131" y="1005841"/>
            <a:ext cx="5199018" cy="4832092"/>
          </a:xfrm>
          <a:prstGeom prst="rect">
            <a:avLst/>
          </a:prstGeom>
          <a:solidFill>
            <a:srgbClr val="424242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 pivot(T[i,…,j]; var l)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 ← T[i]</a:t>
            </a: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i; l ← j+1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k+1 until T[k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 or k ≥ j</a:t>
            </a:r>
            <a:endParaRPr lang="pt-BR" sz="2200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l-1 until T[l]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While k &lt; l do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T[k] and T[l]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← k+1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T[k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← l-1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 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T[l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T[i] and T[l]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91023" y="5027025"/>
            <a:ext cx="1617751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D1457"/>
                </a:solidFill>
              </a:rPr>
              <a:t>LB = 0, UB = 9</a:t>
            </a:r>
            <a:endParaRPr lang="en-US" sz="2000" b="1" dirty="0">
              <a:solidFill>
                <a:srgbClr val="AD1457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91023" y="5482048"/>
            <a:ext cx="817853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D1457"/>
                </a:solidFill>
              </a:rPr>
              <a:t>p = 42</a:t>
            </a:r>
            <a:endParaRPr lang="en-US" sz="2000" b="1" dirty="0">
              <a:solidFill>
                <a:srgbClr val="AD1457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1269929" y="1655343"/>
            <a:ext cx="311304" cy="443173"/>
            <a:chOff x="3701591" y="1754959"/>
            <a:chExt cx="311304" cy="443173"/>
          </a:xfrm>
        </p:grpSpPr>
        <p:sp>
          <p:nvSpPr>
            <p:cNvPr id="35" name="TextBox 34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>
          <a:xfrm>
            <a:off x="5866233" y="2689412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38" name="Rectangle 37"/>
          <p:cNvSpPr/>
          <p:nvPr/>
        </p:nvSpPr>
        <p:spPr>
          <a:xfrm>
            <a:off x="6399633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39" name="Rectangle 38"/>
          <p:cNvSpPr/>
          <p:nvPr/>
        </p:nvSpPr>
        <p:spPr>
          <a:xfrm>
            <a:off x="69405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40" name="Rectangle 39"/>
          <p:cNvSpPr/>
          <p:nvPr/>
        </p:nvSpPr>
        <p:spPr>
          <a:xfrm>
            <a:off x="74739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41" name="Rectangle 40"/>
          <p:cNvSpPr/>
          <p:nvPr/>
        </p:nvSpPr>
        <p:spPr>
          <a:xfrm>
            <a:off x="80073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42" name="Rectangle 41"/>
          <p:cNvSpPr/>
          <p:nvPr/>
        </p:nvSpPr>
        <p:spPr>
          <a:xfrm>
            <a:off x="85407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43" name="Rectangle 42"/>
          <p:cNvSpPr/>
          <p:nvPr/>
        </p:nvSpPr>
        <p:spPr>
          <a:xfrm>
            <a:off x="90741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44" name="Rectangle 43"/>
          <p:cNvSpPr/>
          <p:nvPr/>
        </p:nvSpPr>
        <p:spPr>
          <a:xfrm>
            <a:off x="9607569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sp>
        <p:nvSpPr>
          <p:cNvPr id="45" name="Rectangle 44"/>
          <p:cNvSpPr/>
          <p:nvPr/>
        </p:nvSpPr>
        <p:spPr>
          <a:xfrm>
            <a:off x="10133433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46" name="Rectangle 45"/>
          <p:cNvSpPr/>
          <p:nvPr/>
        </p:nvSpPr>
        <p:spPr>
          <a:xfrm>
            <a:off x="10666833" y="268941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grpSp>
        <p:nvGrpSpPr>
          <p:cNvPr id="47" name="Group 46"/>
          <p:cNvGrpSpPr/>
          <p:nvPr/>
        </p:nvGrpSpPr>
        <p:grpSpPr>
          <a:xfrm>
            <a:off x="6510681" y="3097378"/>
            <a:ext cx="311304" cy="443173"/>
            <a:chOff x="3701591" y="1754959"/>
            <a:chExt cx="311304" cy="443173"/>
          </a:xfrm>
        </p:grpSpPr>
        <p:sp>
          <p:nvSpPr>
            <p:cNvPr id="48" name="TextBox 47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10818958" y="3134481"/>
            <a:ext cx="311304" cy="443173"/>
            <a:chOff x="3701591" y="1754959"/>
            <a:chExt cx="311304" cy="443173"/>
          </a:xfrm>
        </p:grpSpPr>
        <p:sp>
          <p:nvSpPr>
            <p:cNvPr id="51" name="TextBox 50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6940569" y="2689412"/>
            <a:ext cx="548640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sp>
        <p:nvSpPr>
          <p:cNvPr id="54" name="Rectangle 53"/>
          <p:cNvSpPr/>
          <p:nvPr/>
        </p:nvSpPr>
        <p:spPr>
          <a:xfrm>
            <a:off x="9607569" y="2689412"/>
            <a:ext cx="548640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55" name="Freeform 54"/>
          <p:cNvSpPr/>
          <p:nvPr/>
        </p:nvSpPr>
        <p:spPr>
          <a:xfrm flipV="1">
            <a:off x="7190816" y="2427058"/>
            <a:ext cx="2690100" cy="244806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8237963" y="2381656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Swap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866233" y="3922639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58" name="Rectangle 57"/>
          <p:cNvSpPr/>
          <p:nvPr/>
        </p:nvSpPr>
        <p:spPr>
          <a:xfrm>
            <a:off x="6399633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59" name="Rectangle 58"/>
          <p:cNvSpPr/>
          <p:nvPr/>
        </p:nvSpPr>
        <p:spPr>
          <a:xfrm>
            <a:off x="69405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sp>
        <p:nvSpPr>
          <p:cNvPr id="60" name="Rectangle 59"/>
          <p:cNvSpPr/>
          <p:nvPr/>
        </p:nvSpPr>
        <p:spPr>
          <a:xfrm>
            <a:off x="74739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61" name="Rectangle 60"/>
          <p:cNvSpPr/>
          <p:nvPr/>
        </p:nvSpPr>
        <p:spPr>
          <a:xfrm>
            <a:off x="80073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62" name="Rectangle 61"/>
          <p:cNvSpPr/>
          <p:nvPr/>
        </p:nvSpPr>
        <p:spPr>
          <a:xfrm>
            <a:off x="85407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63" name="Rectangle 62"/>
          <p:cNvSpPr/>
          <p:nvPr/>
        </p:nvSpPr>
        <p:spPr>
          <a:xfrm>
            <a:off x="90741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64" name="Rectangle 63"/>
          <p:cNvSpPr/>
          <p:nvPr/>
        </p:nvSpPr>
        <p:spPr>
          <a:xfrm>
            <a:off x="9607569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65" name="Rectangle 64"/>
          <p:cNvSpPr/>
          <p:nvPr/>
        </p:nvSpPr>
        <p:spPr>
          <a:xfrm>
            <a:off x="10133433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66" name="Rectangle 65"/>
          <p:cNvSpPr/>
          <p:nvPr/>
        </p:nvSpPr>
        <p:spPr>
          <a:xfrm>
            <a:off x="10666833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grpSp>
        <p:nvGrpSpPr>
          <p:cNvPr id="67" name="Group 66"/>
          <p:cNvGrpSpPr/>
          <p:nvPr/>
        </p:nvGrpSpPr>
        <p:grpSpPr>
          <a:xfrm>
            <a:off x="7019931" y="4335657"/>
            <a:ext cx="311304" cy="443173"/>
            <a:chOff x="3701591" y="1754959"/>
            <a:chExt cx="311304" cy="443173"/>
          </a:xfrm>
        </p:grpSpPr>
        <p:sp>
          <p:nvSpPr>
            <p:cNvPr id="68" name="TextBox 67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9718617" y="4322594"/>
            <a:ext cx="311304" cy="443173"/>
            <a:chOff x="3701591" y="1754959"/>
            <a:chExt cx="311304" cy="443173"/>
          </a:xfrm>
        </p:grpSpPr>
        <p:sp>
          <p:nvSpPr>
            <p:cNvPr id="71" name="TextBox 70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7473970" y="3922639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42</a:t>
            </a:r>
            <a:endParaRPr lang="en-US" sz="2400" b="1" dirty="0"/>
          </a:p>
        </p:txBody>
      </p:sp>
      <p:sp>
        <p:nvSpPr>
          <p:cNvPr id="74" name="Rectangle 73"/>
          <p:cNvSpPr/>
          <p:nvPr/>
        </p:nvSpPr>
        <p:spPr>
          <a:xfrm>
            <a:off x="5854510" y="3922639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75" name="Freeform 74"/>
          <p:cNvSpPr/>
          <p:nvPr/>
        </p:nvSpPr>
        <p:spPr>
          <a:xfrm flipV="1">
            <a:off x="6079989" y="3670986"/>
            <a:ext cx="1673133" cy="244806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615688" y="3621256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Swap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282224" y="2377440"/>
            <a:ext cx="4846320" cy="36576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/>
          <p:cNvGrpSpPr/>
          <p:nvPr/>
        </p:nvGrpSpPr>
        <p:grpSpPr>
          <a:xfrm>
            <a:off x="5983812" y="1708358"/>
            <a:ext cx="311304" cy="443173"/>
            <a:chOff x="3701591" y="1754959"/>
            <a:chExt cx="311304" cy="443173"/>
          </a:xfrm>
        </p:grpSpPr>
        <p:sp>
          <p:nvSpPr>
            <p:cNvPr id="79" name="TextBox 78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>
            <a:off x="6091023" y="5937071"/>
            <a:ext cx="137730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D1457"/>
                </a:solidFill>
              </a:rPr>
              <a:t>k = 0, l = 10</a:t>
            </a:r>
            <a:endParaRPr lang="en-US" sz="2000" b="1" dirty="0">
              <a:solidFill>
                <a:srgbClr val="AD1457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261256" y="3383279"/>
            <a:ext cx="2926080" cy="365760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0.0457 -0.00093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6 L 0.04883 0.00046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0.00105 0.09699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85185E-6 L -0.04531 0.00093 " pathEditMode="relative" rAng="0" ptsTypes="AA">
                                      <p:cBhvr>
                                        <p:cTn id="15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31 0.00093 L -0.08503 0.00278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L 0.04688 -0.00139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-0.00139 L 0.0918 -0.00139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022E-16 L -0.04063 0.00046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63 0.00046 L -0.08555 -0.00162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55 -0.00162 L -0.12956 0.00046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956 0.00046 L -0.17448 0.00046 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2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29352 " pathEditMode="relative" rAng="0" ptsTypes="AA">
                                      <p:cBhvr>
                                        <p:cTn id="24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0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3" grpId="0" animBg="1"/>
      <p:bldP spid="74" grpId="0" animBg="1"/>
      <p:bldP spid="75" grpId="0" animBg="1"/>
      <p:bldP spid="76" grpId="0"/>
      <p:bldP spid="77" grpId="0" animBg="1"/>
      <p:bldP spid="77" grpId="1" animBg="1"/>
      <p:bldP spid="77" grpId="2" animBg="1"/>
      <p:bldP spid="81" grpId="0" animBg="1"/>
      <p:bldP spid="82" grpId="0" animBg="1"/>
      <p:bldP spid="82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 -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66233" y="1313456"/>
            <a:ext cx="548640" cy="3657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996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6940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7473969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42</a:t>
            </a:r>
          </a:p>
        </p:txBody>
      </p:sp>
      <p:sp>
        <p:nvSpPr>
          <p:cNvPr id="8" name="Rectangle 7"/>
          <p:cNvSpPr/>
          <p:nvPr/>
        </p:nvSpPr>
        <p:spPr>
          <a:xfrm>
            <a:off x="80073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85407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90741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9607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58662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0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996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40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739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073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5407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0741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6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607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1334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106668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101334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8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6668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9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5131" y="1005841"/>
            <a:ext cx="5199018" cy="4832092"/>
          </a:xfrm>
          <a:prstGeom prst="rect">
            <a:avLst/>
          </a:prstGeom>
          <a:solidFill>
            <a:srgbClr val="424242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 pivot(T[i,…,j]; var l)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 ← T[i]</a:t>
            </a: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i; l ← j+1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k+1 until T[k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 or k ≥ j</a:t>
            </a:r>
            <a:endParaRPr lang="pt-BR" sz="2200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l-1 until T[l]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While k &lt; l do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T[k] and T[l]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← k+1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T[k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← l-1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 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T[l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T[i] and T[l]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852785" y="3812815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38" name="Rectangle 37"/>
          <p:cNvSpPr/>
          <p:nvPr/>
        </p:nvSpPr>
        <p:spPr>
          <a:xfrm>
            <a:off x="6399633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39" name="Rectangle 38"/>
          <p:cNvSpPr/>
          <p:nvPr/>
        </p:nvSpPr>
        <p:spPr>
          <a:xfrm>
            <a:off x="69405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sp>
        <p:nvSpPr>
          <p:cNvPr id="40" name="Rectangle 39"/>
          <p:cNvSpPr/>
          <p:nvPr/>
        </p:nvSpPr>
        <p:spPr>
          <a:xfrm>
            <a:off x="7473969" y="3812815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42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073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42" name="Rectangle 41"/>
          <p:cNvSpPr/>
          <p:nvPr/>
        </p:nvSpPr>
        <p:spPr>
          <a:xfrm>
            <a:off x="85407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43" name="Rectangle 42"/>
          <p:cNvSpPr/>
          <p:nvPr/>
        </p:nvSpPr>
        <p:spPr>
          <a:xfrm>
            <a:off x="90741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44" name="Rectangle 43"/>
          <p:cNvSpPr/>
          <p:nvPr/>
        </p:nvSpPr>
        <p:spPr>
          <a:xfrm>
            <a:off x="96075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45" name="Rectangle 44"/>
          <p:cNvSpPr/>
          <p:nvPr/>
        </p:nvSpPr>
        <p:spPr>
          <a:xfrm>
            <a:off x="10133433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46" name="Rectangle 45"/>
          <p:cNvSpPr/>
          <p:nvPr/>
        </p:nvSpPr>
        <p:spPr>
          <a:xfrm>
            <a:off x="10666833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grpSp>
        <p:nvGrpSpPr>
          <p:cNvPr id="47" name="Group 46"/>
          <p:cNvGrpSpPr/>
          <p:nvPr/>
        </p:nvGrpSpPr>
        <p:grpSpPr>
          <a:xfrm>
            <a:off x="6523744" y="4989404"/>
            <a:ext cx="311304" cy="443173"/>
            <a:chOff x="3701591" y="1754959"/>
            <a:chExt cx="311304" cy="443173"/>
          </a:xfrm>
        </p:grpSpPr>
        <p:sp>
          <p:nvSpPr>
            <p:cNvPr id="48" name="TextBox 47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7527118" y="4989404"/>
            <a:ext cx="311304" cy="443173"/>
            <a:chOff x="3701591" y="1754959"/>
            <a:chExt cx="311304" cy="443173"/>
          </a:xfrm>
        </p:grpSpPr>
        <p:sp>
          <p:nvSpPr>
            <p:cNvPr id="51" name="TextBox 50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8" name="Rectangle 57"/>
          <p:cNvSpPr/>
          <p:nvPr/>
        </p:nvSpPr>
        <p:spPr>
          <a:xfrm>
            <a:off x="6399633" y="5555498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23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940569" y="5555498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36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473969" y="5555498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42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007369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62" name="Rectangle 61"/>
          <p:cNvSpPr/>
          <p:nvPr/>
        </p:nvSpPr>
        <p:spPr>
          <a:xfrm>
            <a:off x="8540769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63" name="Rectangle 62"/>
          <p:cNvSpPr/>
          <p:nvPr/>
        </p:nvSpPr>
        <p:spPr>
          <a:xfrm>
            <a:off x="9074169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64" name="Rectangle 63"/>
          <p:cNvSpPr/>
          <p:nvPr/>
        </p:nvSpPr>
        <p:spPr>
          <a:xfrm>
            <a:off x="9607569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65" name="Rectangle 64"/>
          <p:cNvSpPr/>
          <p:nvPr/>
        </p:nvSpPr>
        <p:spPr>
          <a:xfrm>
            <a:off x="10133433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66" name="Rectangle 65"/>
          <p:cNvSpPr/>
          <p:nvPr/>
        </p:nvSpPr>
        <p:spPr>
          <a:xfrm>
            <a:off x="10666833" y="555549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74" name="Rectangle 73"/>
          <p:cNvSpPr/>
          <p:nvPr/>
        </p:nvSpPr>
        <p:spPr>
          <a:xfrm>
            <a:off x="5854510" y="5555497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11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82224" y="2377440"/>
            <a:ext cx="4846320" cy="36576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5927772" y="1750420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LB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965340" y="1750420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U</a:t>
            </a:r>
            <a:r>
              <a:rPr lang="en-US" b="1" dirty="0" smtClean="0">
                <a:solidFill>
                  <a:srgbClr val="AD1457"/>
                </a:solidFill>
              </a:rPr>
              <a:t>B</a:t>
            </a:r>
            <a:endParaRPr lang="en-US" b="1" dirty="0">
              <a:solidFill>
                <a:srgbClr val="AD1457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7468302" y="855614"/>
            <a:ext cx="0" cy="1371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8001018" y="855614"/>
            <a:ext cx="0" cy="1371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6400429" y="2447744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88" name="Rectangle 87"/>
          <p:cNvSpPr/>
          <p:nvPr/>
        </p:nvSpPr>
        <p:spPr>
          <a:xfrm>
            <a:off x="6954812" y="2447744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grpSp>
        <p:nvGrpSpPr>
          <p:cNvPr id="89" name="Group 88"/>
          <p:cNvGrpSpPr/>
          <p:nvPr/>
        </p:nvGrpSpPr>
        <p:grpSpPr>
          <a:xfrm>
            <a:off x="6003267" y="2870111"/>
            <a:ext cx="311304" cy="443173"/>
            <a:chOff x="3701591" y="1754959"/>
            <a:chExt cx="311304" cy="443173"/>
          </a:xfrm>
        </p:grpSpPr>
        <p:sp>
          <p:nvSpPr>
            <p:cNvPr id="90" name="TextBox 89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7600068" y="2857048"/>
            <a:ext cx="311304" cy="443173"/>
            <a:chOff x="3701591" y="1754959"/>
            <a:chExt cx="311304" cy="443173"/>
          </a:xfrm>
        </p:grpSpPr>
        <p:sp>
          <p:nvSpPr>
            <p:cNvPr id="93" name="TextBox 92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96" name="Straight Connector 95"/>
          <p:cNvCxnSpPr/>
          <p:nvPr/>
        </p:nvCxnSpPr>
        <p:spPr>
          <a:xfrm>
            <a:off x="5921843" y="3289658"/>
            <a:ext cx="541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5848815" y="2445572"/>
            <a:ext cx="548640" cy="365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11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6407031" y="3446540"/>
            <a:ext cx="0" cy="10058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461173" y="3402644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LB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991689" y="3396538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U</a:t>
            </a:r>
            <a:r>
              <a:rPr lang="en-US" b="1" dirty="0" smtClean="0">
                <a:solidFill>
                  <a:srgbClr val="AD1457"/>
                </a:solidFill>
              </a:rPr>
              <a:t>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843182" y="2450817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11</a:t>
            </a:r>
            <a:endParaRPr lang="en-US" sz="2400" b="1" dirty="0"/>
          </a:p>
        </p:txBody>
      </p:sp>
      <p:sp>
        <p:nvSpPr>
          <p:cNvPr id="100" name="Rectangle 99"/>
          <p:cNvSpPr/>
          <p:nvPr/>
        </p:nvSpPr>
        <p:spPr>
          <a:xfrm>
            <a:off x="6940569" y="456328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36</a:t>
            </a:r>
            <a:endParaRPr lang="en-US" sz="2400" b="1" dirty="0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5921843" y="5390603"/>
            <a:ext cx="541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6395663" y="456328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  <p:sp>
        <p:nvSpPr>
          <p:cNvPr id="101" name="Rectangle 100"/>
          <p:cNvSpPr/>
          <p:nvPr/>
        </p:nvSpPr>
        <p:spPr>
          <a:xfrm>
            <a:off x="6386570" y="4563289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23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2371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0.04544 0.0007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-0.0013 0.09907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59259E-6 L -0.04466 0.00255 " pathEditMode="relative" rAng="0" ptsTypes="AA">
                                      <p:cBhvr>
                                        <p:cTn id="12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0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6 0.00255 L -0.08542 0.00254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41 0.00254 L -0.13086 0.00185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9907 L -4.79167E-6 2.96296E-6 " pathEditMode="relative" rAng="0" ptsTypes="AA">
                                      <p:cBhvr>
                                        <p:cTn id="20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0.04453 -0.00092 " pathEditMode="relative" rAng="0" ptsTypes="AA">
                                      <p:cBhvr>
                                        <p:cTn id="21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-0.0013 0.09908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-0.03776 -0.00092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76 -0.00092 L -0.08229 -2.22222E-6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4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4" grpId="0" animBg="1"/>
      <p:bldP spid="77" grpId="0" animBg="1"/>
      <p:bldP spid="77" grpId="1" animBg="1"/>
      <p:bldP spid="77" grpId="2" animBg="1"/>
      <p:bldP spid="77" grpId="3" animBg="1"/>
      <p:bldP spid="83" grpId="0"/>
      <p:bldP spid="84" grpId="0"/>
      <p:bldP spid="87" grpId="0" animBg="1"/>
      <p:bldP spid="88" grpId="0" animBg="1"/>
      <p:bldP spid="72" grpId="0" animBg="1"/>
      <p:bldP spid="98" grpId="0"/>
      <p:bldP spid="99" grpId="0"/>
      <p:bldP spid="95" grpId="0" animBg="1"/>
      <p:bldP spid="100" grpId="0" animBg="1"/>
      <p:bldP spid="73" grpId="0" animBg="1"/>
      <p:bldP spid="10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 -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66233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11</a:t>
            </a:r>
          </a:p>
        </p:txBody>
      </p:sp>
      <p:sp>
        <p:nvSpPr>
          <p:cNvPr id="5" name="Rectangle 4"/>
          <p:cNvSpPr/>
          <p:nvPr/>
        </p:nvSpPr>
        <p:spPr>
          <a:xfrm>
            <a:off x="6399633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23</a:t>
            </a:r>
          </a:p>
        </p:txBody>
      </p:sp>
      <p:sp>
        <p:nvSpPr>
          <p:cNvPr id="6" name="Rectangle 5"/>
          <p:cNvSpPr/>
          <p:nvPr/>
        </p:nvSpPr>
        <p:spPr>
          <a:xfrm>
            <a:off x="6940569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36</a:t>
            </a:r>
          </a:p>
        </p:txBody>
      </p:sp>
      <p:sp>
        <p:nvSpPr>
          <p:cNvPr id="7" name="Rectangle 6"/>
          <p:cNvSpPr/>
          <p:nvPr/>
        </p:nvSpPr>
        <p:spPr>
          <a:xfrm>
            <a:off x="7473969" y="131345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42</a:t>
            </a:r>
          </a:p>
        </p:txBody>
      </p:sp>
      <p:sp>
        <p:nvSpPr>
          <p:cNvPr id="8" name="Rectangle 7"/>
          <p:cNvSpPr/>
          <p:nvPr/>
        </p:nvSpPr>
        <p:spPr>
          <a:xfrm>
            <a:off x="80073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85407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90741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9607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58662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0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996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940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2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739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073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4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5407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5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0741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6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607569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7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1334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106668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22" name="Rectangle 21"/>
          <p:cNvSpPr/>
          <p:nvPr/>
        </p:nvSpPr>
        <p:spPr>
          <a:xfrm>
            <a:off x="101334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8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666833" y="1040674"/>
            <a:ext cx="533400" cy="2743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9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5131" y="1005841"/>
            <a:ext cx="5199018" cy="4832092"/>
          </a:xfrm>
          <a:prstGeom prst="rect">
            <a:avLst/>
          </a:prstGeom>
          <a:solidFill>
            <a:srgbClr val="424242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 pivot(T[i,…,j]; var l)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 ← T[i]</a:t>
            </a: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i; l ← j+1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k+1 until T[k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 or k ≥ j</a:t>
            </a:r>
            <a:endParaRPr lang="pt-BR" sz="2200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l-1 until T[l]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While k &lt; l do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T[k] and T[l]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← k+1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T[k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← l-1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 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T[l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T[i] and T[l]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007369" y="3812815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58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540769" y="3812815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65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0741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44" name="Rectangle 43"/>
          <p:cNvSpPr/>
          <p:nvPr/>
        </p:nvSpPr>
        <p:spPr>
          <a:xfrm>
            <a:off x="9607569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45" name="Rectangle 44"/>
          <p:cNvSpPr/>
          <p:nvPr/>
        </p:nvSpPr>
        <p:spPr>
          <a:xfrm>
            <a:off x="10133433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46" name="Rectangle 45"/>
          <p:cNvSpPr/>
          <p:nvPr/>
        </p:nvSpPr>
        <p:spPr>
          <a:xfrm>
            <a:off x="10666833" y="3812815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58" name="Rectangle 57"/>
          <p:cNvSpPr/>
          <p:nvPr/>
        </p:nvSpPr>
        <p:spPr>
          <a:xfrm>
            <a:off x="6399633" y="516361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23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940569" y="516361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36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473969" y="516361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42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007369" y="516361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58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540769" y="516361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65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074169" y="5163610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64" name="Rectangle 63"/>
          <p:cNvSpPr/>
          <p:nvPr/>
        </p:nvSpPr>
        <p:spPr>
          <a:xfrm>
            <a:off x="9607569" y="5163610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65" name="Rectangle 64"/>
          <p:cNvSpPr/>
          <p:nvPr/>
        </p:nvSpPr>
        <p:spPr>
          <a:xfrm>
            <a:off x="10133433" y="5163610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66" name="Rectangle 65"/>
          <p:cNvSpPr/>
          <p:nvPr/>
        </p:nvSpPr>
        <p:spPr>
          <a:xfrm>
            <a:off x="10666833" y="5163610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74" name="Rectangle 73"/>
          <p:cNvSpPr/>
          <p:nvPr/>
        </p:nvSpPr>
        <p:spPr>
          <a:xfrm>
            <a:off x="5854510" y="5163609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11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82224" y="2377440"/>
            <a:ext cx="4846320" cy="36576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8083146" y="705389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LB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727450" y="705389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U</a:t>
            </a:r>
            <a:r>
              <a:rPr lang="en-US" b="1" dirty="0" smtClean="0">
                <a:solidFill>
                  <a:srgbClr val="AD1457"/>
                </a:solidFill>
              </a:rPr>
              <a:t>B</a:t>
            </a:r>
            <a:endParaRPr lang="en-US" b="1" dirty="0">
              <a:solidFill>
                <a:srgbClr val="AD1457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8001018" y="855614"/>
            <a:ext cx="0" cy="1371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11283799" y="2857048"/>
            <a:ext cx="311304" cy="443173"/>
            <a:chOff x="3701591" y="1754959"/>
            <a:chExt cx="311304" cy="443173"/>
          </a:xfrm>
        </p:grpSpPr>
        <p:sp>
          <p:nvSpPr>
            <p:cNvPr id="93" name="TextBox 92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96" name="Straight Connector 95"/>
          <p:cNvCxnSpPr/>
          <p:nvPr/>
        </p:nvCxnSpPr>
        <p:spPr>
          <a:xfrm>
            <a:off x="5934906" y="3472538"/>
            <a:ext cx="541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112933" y="4787305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LB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0727666" y="4787305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U</a:t>
            </a:r>
            <a:r>
              <a:rPr lang="en-US" b="1" dirty="0" smtClean="0">
                <a:solidFill>
                  <a:srgbClr val="AD1457"/>
                </a:solidFill>
              </a:rPr>
              <a:t>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016077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76" name="Rectangle 75"/>
          <p:cNvSpPr/>
          <p:nvPr/>
        </p:nvSpPr>
        <p:spPr>
          <a:xfrm>
            <a:off x="8549477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78" name="Rectangle 77"/>
          <p:cNvSpPr/>
          <p:nvPr/>
        </p:nvSpPr>
        <p:spPr>
          <a:xfrm>
            <a:off x="9082877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79" name="Rectangle 78"/>
          <p:cNvSpPr/>
          <p:nvPr/>
        </p:nvSpPr>
        <p:spPr>
          <a:xfrm>
            <a:off x="9616277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80" name="Rectangle 79"/>
          <p:cNvSpPr/>
          <p:nvPr/>
        </p:nvSpPr>
        <p:spPr>
          <a:xfrm>
            <a:off x="10142141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81" name="Rectangle 80"/>
          <p:cNvSpPr/>
          <p:nvPr/>
        </p:nvSpPr>
        <p:spPr>
          <a:xfrm>
            <a:off x="10675541" y="2458633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82" name="Rectangle 81"/>
          <p:cNvSpPr/>
          <p:nvPr/>
        </p:nvSpPr>
        <p:spPr>
          <a:xfrm>
            <a:off x="7997785" y="2451201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8169464" y="2859168"/>
            <a:ext cx="311304" cy="443173"/>
            <a:chOff x="3701591" y="1754959"/>
            <a:chExt cx="311304" cy="443173"/>
          </a:xfrm>
        </p:grpSpPr>
        <p:sp>
          <p:nvSpPr>
            <p:cNvPr id="104" name="TextBox 103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9" name="Freeform 108"/>
          <p:cNvSpPr/>
          <p:nvPr/>
        </p:nvSpPr>
        <p:spPr>
          <a:xfrm flipV="1">
            <a:off x="8324086" y="2246811"/>
            <a:ext cx="516191" cy="196712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8247022" y="1962688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Swap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8525697" y="246017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65</a:t>
            </a:r>
            <a:endParaRPr lang="en-US" sz="2400" b="1" dirty="0"/>
          </a:p>
        </p:txBody>
      </p:sp>
      <p:sp>
        <p:nvSpPr>
          <p:cNvPr id="112" name="Rectangle 111"/>
          <p:cNvSpPr/>
          <p:nvPr/>
        </p:nvSpPr>
        <p:spPr>
          <a:xfrm>
            <a:off x="7992297" y="2460170"/>
            <a:ext cx="548640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58</a:t>
            </a:r>
            <a:endParaRPr lang="en-US" sz="2400" b="1" dirty="0"/>
          </a:p>
        </p:txBody>
      </p:sp>
      <p:sp>
        <p:nvSpPr>
          <p:cNvPr id="114" name="Rounded Rectangle 113"/>
          <p:cNvSpPr/>
          <p:nvPr/>
        </p:nvSpPr>
        <p:spPr>
          <a:xfrm>
            <a:off x="261256" y="3383279"/>
            <a:ext cx="2926080" cy="365760"/>
          </a:xfrm>
          <a:prstGeom prst="roundRect">
            <a:avLst/>
          </a:prstGeom>
          <a:noFill/>
          <a:ln>
            <a:solidFill>
              <a:srgbClr val="F9C5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9080881" y="4652551"/>
            <a:ext cx="0" cy="13716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4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0.04688 -0.00138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-0.00138 L 0.08594 -0.0002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-0.00013 0.09722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59259E-6 L -0.04271 0.00209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271 0.00209 L -0.08346 0.00023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347 0.00023 L -0.12539 -0.00185 " pathEditMode="relative" rAng="0" ptsTypes="AA">
                                      <p:cBhvr>
                                        <p:cTn id="138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539 -0.00185 L -0.17174 -0.00185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953 -7.40741E-7 L -0.20859 -0.00115 " pathEditMode="relative" rAng="0" ptsTypes="AA">
                                      <p:cBhvr>
                                        <p:cTn id="146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4" dur="1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250"/>
                            </p:stCondLst>
                            <p:childTnLst>
                              <p:par>
                                <p:cTn id="15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29352 " pathEditMode="relative" rAng="0" ptsTypes="AA">
                                      <p:cBhvr>
                                        <p:cTn id="157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4" grpId="0" animBg="1"/>
      <p:bldP spid="77" grpId="0" animBg="1"/>
      <p:bldP spid="77" grpId="1" animBg="1"/>
      <p:bldP spid="77" grpId="2" animBg="1"/>
      <p:bldP spid="83" grpId="0"/>
      <p:bldP spid="84" grpId="0"/>
      <p:bldP spid="98" grpId="0"/>
      <p:bldP spid="99" grpId="0"/>
      <p:bldP spid="75" grpId="0" animBg="1"/>
      <p:bldP spid="76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109" grpId="0" animBg="1"/>
      <p:bldP spid="110" grpId="0"/>
      <p:bldP spid="111" grpId="0" animBg="1"/>
      <p:bldP spid="112" grpId="0" animBg="1"/>
      <p:bldP spid="114" grpId="0" animBg="1"/>
      <p:bldP spid="114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Sort - Example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741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94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9607569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20" name="Rectangle 19"/>
          <p:cNvSpPr/>
          <p:nvPr/>
        </p:nvSpPr>
        <p:spPr>
          <a:xfrm>
            <a:off x="101334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10666833" y="131345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235131" y="1005841"/>
            <a:ext cx="5199018" cy="4832092"/>
          </a:xfrm>
          <a:prstGeom prst="rect">
            <a:avLst/>
          </a:prstGeom>
          <a:solidFill>
            <a:srgbClr val="424242"/>
          </a:solidFill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Procedure pivot(T[i,…,j]; var l)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 ← T[i]</a:t>
            </a: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i; l ← j+1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k+1 until T[k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 or k ≥ j</a:t>
            </a:r>
            <a:endParaRPr lang="pt-BR" sz="2200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endParaRPr lang="pt-BR" sz="2200" dirty="0" smtClean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← l-1 until T[l]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While k &lt; l do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T[k] and T[l]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k ← k+1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T[k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&gt;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Repeat 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l ← l-1 until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    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t-BR" sz="2200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 T[l</a:t>
            </a:r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] ≤ p</a:t>
            </a:r>
          </a:p>
          <a:p>
            <a:r>
              <a:rPr lang="pt-BR" sz="2200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Swap T[i] and T[l]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074169" y="412632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44" name="Rectangle 43"/>
          <p:cNvSpPr/>
          <p:nvPr/>
        </p:nvSpPr>
        <p:spPr>
          <a:xfrm>
            <a:off x="9607569" y="412632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45" name="Rectangle 44"/>
          <p:cNvSpPr/>
          <p:nvPr/>
        </p:nvSpPr>
        <p:spPr>
          <a:xfrm>
            <a:off x="10133433" y="4126326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94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0666833" y="4126326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sp>
        <p:nvSpPr>
          <p:cNvPr id="58" name="Rectangle 57"/>
          <p:cNvSpPr/>
          <p:nvPr/>
        </p:nvSpPr>
        <p:spPr>
          <a:xfrm>
            <a:off x="6399633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23</a:t>
            </a:r>
          </a:p>
        </p:txBody>
      </p:sp>
      <p:sp>
        <p:nvSpPr>
          <p:cNvPr id="59" name="Rectangle 58"/>
          <p:cNvSpPr/>
          <p:nvPr/>
        </p:nvSpPr>
        <p:spPr>
          <a:xfrm>
            <a:off x="69405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36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4739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42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0073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58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5407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65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0741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74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607569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87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0133433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94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0666833" y="5163610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99</a:t>
            </a:r>
          </a:p>
        </p:txBody>
      </p:sp>
      <p:sp>
        <p:nvSpPr>
          <p:cNvPr id="74" name="Rectangle 73"/>
          <p:cNvSpPr/>
          <p:nvPr/>
        </p:nvSpPr>
        <p:spPr>
          <a:xfrm>
            <a:off x="5854510" y="5163609"/>
            <a:ext cx="54864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11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82224" y="2377440"/>
            <a:ext cx="4846320" cy="365760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9141240" y="705389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LB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727450" y="705389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U</a:t>
            </a:r>
            <a:r>
              <a:rPr lang="en-US" b="1" dirty="0" smtClean="0">
                <a:solidFill>
                  <a:srgbClr val="AD1457"/>
                </a:solidFill>
              </a:rPr>
              <a:t>B</a:t>
            </a:r>
            <a:endParaRPr lang="en-US" b="1" dirty="0">
              <a:solidFill>
                <a:srgbClr val="AD1457"/>
              </a:solidFill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5934906" y="3472538"/>
            <a:ext cx="541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073744" y="3441832"/>
            <a:ext cx="425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LB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9669575" y="3441831"/>
            <a:ext cx="445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AD1457"/>
                </a:solidFill>
              </a:rPr>
              <a:t>U</a:t>
            </a:r>
            <a:r>
              <a:rPr lang="en-US" b="1" dirty="0" smtClean="0">
                <a:solidFill>
                  <a:srgbClr val="AD1457"/>
                </a:solidFill>
              </a:rPr>
              <a:t>B</a:t>
            </a:r>
            <a:endParaRPr lang="en-US" b="1" dirty="0">
              <a:solidFill>
                <a:srgbClr val="AD1457"/>
              </a:solidFill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261256" y="3383279"/>
            <a:ext cx="2926080" cy="365760"/>
          </a:xfrm>
          <a:prstGeom prst="roundRect">
            <a:avLst/>
          </a:prstGeom>
          <a:noFill/>
          <a:ln>
            <a:solidFill>
              <a:srgbClr val="F9C5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10138972" y="3867248"/>
            <a:ext cx="0" cy="914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9201430" y="1748825"/>
            <a:ext cx="311304" cy="443173"/>
            <a:chOff x="3701591" y="1754959"/>
            <a:chExt cx="311304" cy="443173"/>
          </a:xfrm>
        </p:grpSpPr>
        <p:sp>
          <p:nvSpPr>
            <p:cNvPr id="71" name="TextBox 70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3" name="Rectangle 72"/>
          <p:cNvSpPr/>
          <p:nvPr/>
        </p:nvSpPr>
        <p:spPr>
          <a:xfrm>
            <a:off x="9061106" y="1313455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lt1"/>
                </a:solidFill>
              </a:rPr>
              <a:t>94</a:t>
            </a:r>
            <a:endParaRPr lang="en-US" sz="2400" b="1" dirty="0">
              <a:solidFill>
                <a:schemeClr val="lt1"/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11331696" y="1729288"/>
            <a:ext cx="311304" cy="443173"/>
            <a:chOff x="3701591" y="1754959"/>
            <a:chExt cx="311304" cy="443173"/>
          </a:xfrm>
        </p:grpSpPr>
        <p:sp>
          <p:nvSpPr>
            <p:cNvPr id="87" name="TextBox 86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89" name="Freeform 88"/>
          <p:cNvSpPr/>
          <p:nvPr/>
        </p:nvSpPr>
        <p:spPr>
          <a:xfrm flipV="1">
            <a:off x="10453203" y="1045028"/>
            <a:ext cx="516191" cy="246530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0389202" y="993603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Swap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0668261" y="1321652"/>
            <a:ext cx="548640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dk1"/>
                </a:solidFill>
              </a:rPr>
              <a:t>99</a:t>
            </a:r>
            <a:endParaRPr lang="en-US" sz="2400" b="1" dirty="0">
              <a:solidFill>
                <a:schemeClr val="dk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0134861" y="1321652"/>
            <a:ext cx="548640" cy="365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97" name="Rectangle 96"/>
          <p:cNvSpPr/>
          <p:nvPr/>
        </p:nvSpPr>
        <p:spPr>
          <a:xfrm>
            <a:off x="9051757" y="2555068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94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9585157" y="255506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101" name="Rectangle 100"/>
          <p:cNvSpPr/>
          <p:nvPr/>
        </p:nvSpPr>
        <p:spPr>
          <a:xfrm>
            <a:off x="10111021" y="255506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sp>
        <p:nvSpPr>
          <p:cNvPr id="102" name="Rectangle 101"/>
          <p:cNvSpPr/>
          <p:nvPr/>
        </p:nvSpPr>
        <p:spPr>
          <a:xfrm>
            <a:off x="10644421" y="2555068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99</a:t>
            </a:r>
            <a:endParaRPr lang="en-US" sz="2400" b="1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10210984" y="2990437"/>
            <a:ext cx="311304" cy="443173"/>
            <a:chOff x="3701591" y="1754959"/>
            <a:chExt cx="311304" cy="443173"/>
          </a:xfrm>
        </p:grpSpPr>
        <p:sp>
          <p:nvSpPr>
            <p:cNvPr id="107" name="TextBox 106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/>
          <p:nvPr/>
        </p:nvGrpSpPr>
        <p:grpSpPr>
          <a:xfrm>
            <a:off x="10747580" y="2970900"/>
            <a:ext cx="311304" cy="443173"/>
            <a:chOff x="3701591" y="1754959"/>
            <a:chExt cx="311304" cy="443173"/>
          </a:xfrm>
        </p:grpSpPr>
        <p:sp>
          <p:nvSpPr>
            <p:cNvPr id="117" name="TextBox 116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5" name="Freeform 124"/>
          <p:cNvSpPr/>
          <p:nvPr/>
        </p:nvSpPr>
        <p:spPr>
          <a:xfrm flipV="1">
            <a:off x="9257094" y="2289004"/>
            <a:ext cx="1058304" cy="271046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9463364" y="2234571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Swap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10105494" y="2550330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lt1"/>
                </a:solidFill>
              </a:rPr>
              <a:t>94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9048574" y="2550714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/>
          </a:p>
        </p:txBody>
      </p:sp>
      <p:grpSp>
        <p:nvGrpSpPr>
          <p:cNvPr id="129" name="Group 128"/>
          <p:cNvGrpSpPr/>
          <p:nvPr/>
        </p:nvGrpSpPr>
        <p:grpSpPr>
          <a:xfrm>
            <a:off x="9173396" y="4566954"/>
            <a:ext cx="311304" cy="443173"/>
            <a:chOff x="3701591" y="1754959"/>
            <a:chExt cx="311304" cy="443173"/>
          </a:xfrm>
        </p:grpSpPr>
        <p:sp>
          <p:nvSpPr>
            <p:cNvPr id="130" name="TextBox 129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k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31" name="Straight Arrow Connector 130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10242036" y="4566954"/>
            <a:ext cx="311304" cy="443173"/>
            <a:chOff x="3701591" y="1754959"/>
            <a:chExt cx="311304" cy="443173"/>
          </a:xfrm>
        </p:grpSpPr>
        <p:sp>
          <p:nvSpPr>
            <p:cNvPr id="133" name="TextBox 132"/>
            <p:cNvSpPr txBox="1"/>
            <p:nvPr/>
          </p:nvSpPr>
          <p:spPr>
            <a:xfrm>
              <a:off x="3701591" y="182880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l</a:t>
              </a:r>
              <a:endParaRPr lang="en-US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 flipV="1">
              <a:off x="3857243" y="1754959"/>
              <a:ext cx="0" cy="15004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5" name="Rectangle 134"/>
          <p:cNvSpPr/>
          <p:nvPr/>
        </p:nvSpPr>
        <p:spPr>
          <a:xfrm>
            <a:off x="9079035" y="4128373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>
              <a:solidFill>
                <a:schemeClr val="lt1"/>
              </a:solidFill>
            </a:endParaRPr>
          </a:p>
        </p:txBody>
      </p:sp>
      <p:sp>
        <p:nvSpPr>
          <p:cNvPr id="136" name="Freeform 135"/>
          <p:cNvSpPr/>
          <p:nvPr/>
        </p:nvSpPr>
        <p:spPr>
          <a:xfrm flipV="1">
            <a:off x="9283873" y="3828303"/>
            <a:ext cx="626481" cy="271046"/>
          </a:xfrm>
          <a:custGeom>
            <a:avLst/>
            <a:gdLst>
              <a:gd name="connsiteX0" fmla="*/ 0 w 2743200"/>
              <a:gd name="connsiteY0" fmla="*/ 0 h 204281"/>
              <a:gd name="connsiteX1" fmla="*/ 0 w 2743200"/>
              <a:gd name="connsiteY1" fmla="*/ 204281 h 204281"/>
              <a:gd name="connsiteX2" fmla="*/ 2743200 w 2743200"/>
              <a:gd name="connsiteY2" fmla="*/ 204281 h 204281"/>
              <a:gd name="connsiteX3" fmla="*/ 2743200 w 2743200"/>
              <a:gd name="connsiteY3" fmla="*/ 0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04281">
                <a:moveTo>
                  <a:pt x="0" y="0"/>
                </a:moveTo>
                <a:lnTo>
                  <a:pt x="0" y="204281"/>
                </a:lnTo>
                <a:lnTo>
                  <a:pt x="2743200" y="204281"/>
                </a:lnTo>
                <a:lnTo>
                  <a:pt x="2743200" y="0"/>
                </a:ln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9287519" y="3809942"/>
            <a:ext cx="642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C00000"/>
                </a:solidFill>
              </a:rPr>
              <a:t>Swap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9080701" y="4121972"/>
            <a:ext cx="548640" cy="365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74</a:t>
            </a:r>
            <a:endParaRPr lang="en-US" sz="2400" b="1" dirty="0"/>
          </a:p>
        </p:txBody>
      </p:sp>
      <p:sp>
        <p:nvSpPr>
          <p:cNvPr id="139" name="Rectangle 138"/>
          <p:cNvSpPr/>
          <p:nvPr/>
        </p:nvSpPr>
        <p:spPr>
          <a:xfrm>
            <a:off x="9584132" y="4124019"/>
            <a:ext cx="54864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87</a:t>
            </a:r>
            <a:endParaRPr lang="en-US" sz="2400" b="1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95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48148E-6 L 0.04687 -0.0013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7 -0.00139 L 0.08594 -0.0002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-0.00013 0.0990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0.04271 0.0020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96296E-6 L 0.04688 -0.00139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0741E-7 L -0.04271 0.00208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4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85185E-6 L 0.0487 1.85185E-6 " pathEditMode="relative" rAng="0" ptsTypes="AA">
                                      <p:cBhvr>
                                        <p:cTn id="178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7 3.03577E-17 L 0.08737 0.00185 " pathEditMode="relative" rAng="0" ptsTypes="AA">
                                      <p:cBhvr>
                                        <p:cTn id="182" dur="2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85185E-6 L -0.03893 4.07407E-6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4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 animBg="1"/>
      <p:bldP spid="21" grpId="0" animBg="1"/>
      <p:bldP spid="43" grpId="0" animBg="1"/>
      <p:bldP spid="44" grpId="0" animBg="1"/>
      <p:bldP spid="45" grpId="0" animBg="1"/>
      <p:bldP spid="4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4" grpId="0" animBg="1"/>
      <p:bldP spid="77" grpId="0" animBg="1"/>
      <p:bldP spid="77" grpId="1" animBg="1"/>
      <p:bldP spid="77" grpId="2" animBg="1"/>
      <p:bldP spid="83" grpId="0"/>
      <p:bldP spid="84" grpId="0"/>
      <p:bldP spid="98" grpId="0"/>
      <p:bldP spid="99" grpId="0"/>
      <p:bldP spid="114" grpId="0" animBg="1"/>
      <p:bldP spid="114" grpId="1" animBg="1"/>
      <p:bldP spid="73" grpId="0" animBg="1"/>
      <p:bldP spid="89" grpId="0" animBg="1"/>
      <p:bldP spid="90" grpId="0"/>
      <p:bldP spid="91" grpId="0" animBg="1"/>
      <p:bldP spid="95" grpId="0" animBg="1"/>
      <p:bldP spid="97" grpId="0" animBg="1"/>
      <p:bldP spid="100" grpId="0" animBg="1"/>
      <p:bldP spid="101" grpId="0" animBg="1"/>
      <p:bldP spid="102" grpId="0" animBg="1"/>
      <p:bldP spid="125" grpId="0" animBg="1"/>
      <p:bldP spid="126" grpId="0"/>
      <p:bldP spid="127" grpId="0" animBg="1"/>
      <p:bldP spid="128" grpId="0" animBg="1"/>
      <p:bldP spid="135" grpId="0" animBg="1"/>
      <p:bldP spid="136" grpId="0" animBg="1"/>
      <p:bldP spid="137" grpId="0"/>
      <p:bldP spid="138" grpId="0" animBg="1"/>
      <p:bldP spid="13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 -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5120089" cy="5590565"/>
          </a:xfrm>
          <a:solidFill>
            <a:srgbClr val="424242"/>
          </a:solidFill>
        </p:spPr>
        <p:txBody>
          <a:bodyPr/>
          <a:lstStyle/>
          <a:p>
            <a:pPr marL="0" indent="0" algn="l">
              <a:buNone/>
            </a:pPr>
            <a:r>
              <a:rPr lang="pt-BR" sz="22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Procedure: quicksort(T[i,…,j])</a:t>
            </a:r>
          </a:p>
          <a:p>
            <a:pPr marL="0" indent="0" algn="l">
              <a:buNone/>
            </a:pP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{Sorts </a:t>
            </a: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subarray T[i,…,j] into ascending </a:t>
            </a: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order}</a:t>
            </a:r>
            <a:endParaRPr lang="pt-BR" sz="2200" b="1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pPr marL="0" indent="0" algn="l">
              <a:buNone/>
            </a:pP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if j </a:t>
            </a: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– i is sufficiently </a:t>
            </a: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small then </a:t>
            </a: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insert (T[i,…,j])</a:t>
            </a:r>
          </a:p>
          <a:p>
            <a:pPr marL="0" indent="0" algn="l">
              <a:buNone/>
            </a:pP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else</a:t>
            </a:r>
            <a:endParaRPr lang="pt-BR" sz="2200" b="1" dirty="0">
              <a:solidFill>
                <a:schemeClr val="accent5"/>
              </a:solidFill>
              <a:latin typeface="Consolas" pitchFamily="49" charset="0"/>
              <a:cs typeface="Consolas" pitchFamily="49" charset="0"/>
            </a:endParaRPr>
          </a:p>
          <a:p>
            <a:pPr marL="0" indent="0" algn="l">
              <a:buNone/>
            </a:pP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 	</a:t>
            </a: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pivot(T[i</a:t>
            </a: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,…,j],l)</a:t>
            </a:r>
          </a:p>
          <a:p>
            <a:pPr marL="0" indent="0" algn="l">
              <a:buNone/>
            </a:pP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quicksort(T[i</a:t>
            </a: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,…,l - 1])</a:t>
            </a:r>
          </a:p>
          <a:p>
            <a:pPr marL="0" indent="0" algn="l">
              <a:buNone/>
            </a:pP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t-BR" sz="2200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quicksort(T[l+1</a:t>
            </a:r>
            <a:r>
              <a:rPr lang="pt-BR" sz="2200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,…,j]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60274" y="863444"/>
            <a:ext cx="6600547" cy="5590565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Procedure: pivot(T[i,…,j]; var l)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p ← T[i]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k ← i 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l ← j + 1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repeat k ← k+1 until T[k] &gt; p or k ≥ j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repeat l ← l-1 until T[l] ≤ p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while k &lt; l do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	Swap T[k] and T[l]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  Repeat k ← k+1 until T[k] &gt; p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      Repeat l ← l-1 until T[l] ≤ p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pt-BR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Swap T[i] and T[l]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0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 </a:t>
            </a:r>
            <a:r>
              <a:rPr lang="en-US" dirty="0" smtClean="0"/>
              <a:t>Algorithm – Analysis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Worst Case </a:t>
                </a:r>
              </a:p>
              <a:p>
                <a:pPr lvl="1" indent="-342900"/>
                <a:r>
                  <a:rPr lang="en-US" dirty="0"/>
                  <a:t>Running time depends on </a:t>
                </a:r>
                <a:r>
                  <a:rPr lang="en-US" b="1" dirty="0"/>
                  <a:t>which element is chosen as key or pivot </a:t>
                </a:r>
                <a:r>
                  <a:rPr lang="en-US" dirty="0"/>
                  <a:t>element.</a:t>
                </a:r>
              </a:p>
              <a:p>
                <a:pPr lvl="1" indent="-342900"/>
                <a:r>
                  <a:rPr lang="en-US" dirty="0"/>
                  <a:t>The worst case behavior for quick sort occurs when the array is partitioned into one sub-array with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elements and the other with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 element</a:t>
                </a:r>
                <a:r>
                  <a:rPr lang="en-US" dirty="0"/>
                  <a:t>.</a:t>
                </a:r>
              </a:p>
              <a:p>
                <a:pPr lvl="1" indent="-342900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dirty="0"/>
                  <a:t>In this case, the recurrence will be,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−1)+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(0)+</m:t>
                      </m:r>
                      <m: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−1)+ </m:t>
                      </m:r>
                      <m: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l-GR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baseline="30000" dirty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dirty="0"/>
                  <a:t>Best Case</a:t>
                </a:r>
              </a:p>
              <a:p>
                <a:pPr lvl="1"/>
                <a:r>
                  <a:rPr lang="en-US" b="1" dirty="0"/>
                  <a:t>Occurs when partition produces sub-problems each of size n/2.</a:t>
                </a:r>
              </a:p>
              <a:p>
                <a:pPr lvl="1" indent="-342900"/>
                <a:r>
                  <a:rPr lang="en-US" dirty="0"/>
                  <a:t>Recurrence equation: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/2)+ 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= 2,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= 2,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= 1,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 baseline="30000" dirty="0" err="1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aseline="30000" dirty="0"/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>
                          <a:latin typeface="Cambria Math" panose="02040503050406030204" pitchFamily="18" charset="0"/>
                        </a:rPr>
                        <m:t>𝒏𝒍𝒐𝒈𝒏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137544" y="3432075"/>
            <a:ext cx="1920240" cy="457200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32742" y="5762898"/>
            <a:ext cx="2482457" cy="457200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5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 Algorithm – Analysis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 startAt="3"/>
                </a:pPr>
                <a:r>
                  <a:rPr lang="en-US" dirty="0"/>
                  <a:t>Average Case</a:t>
                </a:r>
              </a:p>
              <a:p>
                <a:pPr lvl="1"/>
                <a:r>
                  <a:rPr lang="en-US" dirty="0"/>
                  <a:t>Average case running time is much closer to the best case.</a:t>
                </a:r>
              </a:p>
              <a:p>
                <a:pPr lvl="1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dirty="0"/>
                  <a:t>If suppose the partitioning algorithm produces a </a:t>
                </a:r>
                <a:r>
                  <a:rPr lang="en-US" b="1" dirty="0"/>
                  <a:t>9:1 proportional </a:t>
                </a:r>
                <a:r>
                  <a:rPr lang="en-US" dirty="0"/>
                  <a:t>split the recurrence will be, 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(9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/10)+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/10)+ 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spcBef>
                    <a:spcPts val="12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)= 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>
                          <a:latin typeface="Cambria Math" panose="02040503050406030204" pitchFamily="18" charset="0"/>
                        </a:rPr>
                        <m:t>𝒏𝒍𝒐𝒈𝒏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832743" y="2414581"/>
            <a:ext cx="2495903" cy="457200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5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Sort -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the following array in ascending order using quick sort algorithm. </a:t>
            </a:r>
          </a:p>
          <a:p>
            <a:pPr marL="914400" lvl="1" indent="-514350" algn="l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5, 3, 8, 9, 1, 7, 0, 2, 6, 4</a:t>
            </a:r>
          </a:p>
          <a:p>
            <a:pPr marL="914400" lvl="1" indent="-514350" algn="l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3, 1, 4, 1, 5, 9, 2, 6, 5, 3, 5, 8, 9 </a:t>
            </a:r>
          </a:p>
          <a:p>
            <a:pPr marL="914400" lvl="1" indent="-514350" algn="l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</a:rPr>
              <a:t>9, 7, 5, 11, 12, 2, 14, 3, 10, 6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7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</a:t>
            </a:r>
            <a:r>
              <a:rPr lang="en-US" dirty="0" smtClean="0"/>
              <a:t>Method – Example 1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make a guess for the solution and then we use mathematical induction to prove the guess is correct or incorrect</a:t>
                </a:r>
                <a:r>
                  <a:rPr lang="en-US" dirty="0" smtClean="0"/>
                  <a:t>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Replacing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r>
                  <a:rPr lang="en-US" dirty="0"/>
                  <a:t>, we can write following equations.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Substituting equation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and equation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we have now,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524435" y="1748118"/>
            <a:ext cx="1554480" cy="4572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Example 1:</a:t>
            </a:r>
            <a:endParaRPr lang="en-US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078915" y="2216982"/>
                <a:ext cx="475488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2216982"/>
                <a:ext cx="4754880" cy="548640"/>
              </a:xfrm>
              <a:prstGeom prst="rect">
                <a:avLst/>
              </a:prstGeom>
              <a:blipFill rotWithShape="0">
                <a:blip r:embed="rId3"/>
                <a:stretch>
                  <a:fillRect b="-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1688951" y="2998405"/>
                <a:ext cx="1920240" cy="731520"/>
              </a:xfrm>
              <a:prstGeom prst="wedgeRoundRectCallout">
                <a:avLst>
                  <a:gd name="adj1" fmla="val 20608"/>
                  <a:gd name="adj2" fmla="val -94283"/>
                  <a:gd name="adj3" fmla="val 16667"/>
                </a:avLst>
              </a:prstGeom>
              <a:noFill/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2060"/>
                    </a:solidFill>
                  </a:rPr>
                  <a:t>Time to solve the instance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951" y="2998405"/>
                <a:ext cx="1920240" cy="731520"/>
              </a:xfrm>
              <a:prstGeom prst="wedgeRoundRectCallout">
                <a:avLst>
                  <a:gd name="adj1" fmla="val 20608"/>
                  <a:gd name="adj2" fmla="val -94283"/>
                  <a:gd name="adj3" fmla="val 16667"/>
                </a:avLst>
              </a:prstGeom>
              <a:blipFill rotWithShape="0">
                <a:blip r:embed="rId4"/>
                <a:stretch>
                  <a:fillRect b="-4545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3797448" y="1409341"/>
                <a:ext cx="2549564" cy="731520"/>
              </a:xfrm>
              <a:prstGeom prst="wedgeRoundRectCallout">
                <a:avLst>
                  <a:gd name="adj1" fmla="val -33938"/>
                  <a:gd name="adj2" fmla="val 80350"/>
                  <a:gd name="adj3" fmla="val 16667"/>
                </a:avLst>
              </a:prstGeom>
              <a:noFill/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2060"/>
                    </a:solidFill>
                  </a:rPr>
                  <a:t>Time to solve the instance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− 1 </m:t>
                    </m:r>
                  </m:oMath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448" y="1409341"/>
                <a:ext cx="2549564" cy="731520"/>
              </a:xfrm>
              <a:prstGeom prst="wedgeRoundRectCallout">
                <a:avLst>
                  <a:gd name="adj1" fmla="val -33938"/>
                  <a:gd name="adj2" fmla="val 80350"/>
                  <a:gd name="adj3" fmla="val 16667"/>
                </a:avLst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78915" y="3622060"/>
                <a:ext cx="475488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3622060"/>
                <a:ext cx="4754880" cy="5486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078915" y="4516439"/>
                <a:ext cx="475488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4516439"/>
                <a:ext cx="4754880" cy="54864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>
            <a:endCxn id="11" idx="2"/>
          </p:cNvCxnSpPr>
          <p:nvPr/>
        </p:nvCxnSpPr>
        <p:spPr>
          <a:xfrm>
            <a:off x="6804210" y="2491302"/>
            <a:ext cx="983672" cy="48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787882" y="2263186"/>
            <a:ext cx="457200" cy="457200"/>
          </a:xfrm>
          <a:prstGeom prst="ellipse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1</a:t>
            </a:r>
            <a:endParaRPr lang="en-US" sz="2400" dirty="0">
              <a:solidFill>
                <a:srgbClr val="AD1457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804210" y="3896380"/>
            <a:ext cx="983672" cy="0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787882" y="3653117"/>
            <a:ext cx="457200" cy="457200"/>
          </a:xfrm>
          <a:prstGeom prst="ellipse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2</a:t>
            </a:r>
            <a:endParaRPr lang="en-US" sz="2400" dirty="0">
              <a:solidFill>
                <a:srgbClr val="AD1457"/>
              </a:solidFill>
            </a:endParaRPr>
          </a:p>
        </p:txBody>
      </p:sp>
      <p:cxnSp>
        <p:nvCxnSpPr>
          <p:cNvPr id="14" name="Straight Connector 13"/>
          <p:cNvCxnSpPr>
            <a:stCxn id="9" idx="3"/>
          </p:cNvCxnSpPr>
          <p:nvPr/>
        </p:nvCxnSpPr>
        <p:spPr>
          <a:xfrm>
            <a:off x="6833795" y="4790759"/>
            <a:ext cx="954087" cy="0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787882" y="4563034"/>
            <a:ext cx="457200" cy="457200"/>
          </a:xfrm>
          <a:prstGeom prst="ellipse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3</a:t>
            </a:r>
            <a:endParaRPr lang="en-US" sz="2400" dirty="0">
              <a:solidFill>
                <a:srgbClr val="AD1457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003189" y="2706223"/>
            <a:ext cx="1173480" cy="0"/>
          </a:xfrm>
          <a:prstGeom prst="line">
            <a:avLst/>
          </a:prstGeom>
          <a:ln w="38100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435711" y="4106940"/>
            <a:ext cx="1173480" cy="0"/>
          </a:xfrm>
          <a:prstGeom prst="line">
            <a:avLst/>
          </a:prstGeom>
          <a:ln w="38100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03189" y="4106940"/>
            <a:ext cx="11734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35711" y="4992938"/>
            <a:ext cx="117348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078915" y="5797061"/>
                <a:ext cx="521208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5797061"/>
                <a:ext cx="5212080" cy="548640"/>
              </a:xfrm>
              <a:prstGeom prst="rect">
                <a:avLst/>
              </a:prstGeom>
              <a:blipFill rotWithShape="0">
                <a:blip r:embed="rId8"/>
                <a:stretch>
                  <a:fillRect l="-585" b="-7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>
            <a:endCxn id="22" idx="2"/>
          </p:cNvCxnSpPr>
          <p:nvPr/>
        </p:nvCxnSpPr>
        <p:spPr>
          <a:xfrm>
            <a:off x="7270376" y="6071381"/>
            <a:ext cx="517506" cy="1772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787882" y="5844553"/>
            <a:ext cx="457200" cy="457200"/>
          </a:xfrm>
          <a:prstGeom prst="ellipse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4</a:t>
            </a:r>
            <a:endParaRPr lang="en-US" sz="2400" dirty="0">
              <a:solidFill>
                <a:srgbClr val="AD14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56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1" grpId="0" animBg="1"/>
      <p:bldP spid="13" grpId="0" animBg="1"/>
      <p:bldP spid="15" grpId="0" animBg="1"/>
      <p:bldP spid="20" grpId="0" animBg="1"/>
      <p:bldP spid="2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7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- Sequential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be two integers. We wish to compute the </a:t>
                </a:r>
                <a:r>
                  <a:rPr lang="en-US" b="1" dirty="0"/>
                  <a:t>exponentiation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 dirty="0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Algorithm using </a:t>
                </a:r>
                <a:r>
                  <a:rPr lang="en-US" b="1" dirty="0"/>
                  <a:t>Sequential Approach: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This </a:t>
                </a:r>
                <a:r>
                  <a:rPr lang="en-US" dirty="0"/>
                  <a:t>algorithm takes a time in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since the instruction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 is executed exactly 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times</a:t>
                </a:r>
                <a:r>
                  <a:rPr lang="en-US" dirty="0"/>
                  <a:t>, provided the multiplications are counted as elementary operations.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/>
          <p:cNvSpPr txBox="1">
            <a:spLocks/>
          </p:cNvSpPr>
          <p:nvPr/>
        </p:nvSpPr>
        <p:spPr>
          <a:xfrm>
            <a:off x="3781153" y="2035082"/>
            <a:ext cx="4533900" cy="2492862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pt-BR" b="1" dirty="0" smtClean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function exposeq(a, n)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4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r ← a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4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for i ← 1 to n - 1 do </a:t>
            </a:r>
          </a:p>
          <a:p>
            <a:pPr marL="800100" lvl="2" indent="0">
              <a:buFont typeface="Arial" pitchFamily="34" charset="0"/>
              <a:buNone/>
            </a:pPr>
            <a:r>
              <a:rPr lang="pt-BR" sz="24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r ← a * r</a:t>
            </a:r>
          </a:p>
          <a:p>
            <a:pPr marL="400050" lvl="1" indent="0">
              <a:buFont typeface="Arial" panose="020B0604020202020204" pitchFamily="34" charset="0"/>
              <a:buNone/>
            </a:pPr>
            <a:r>
              <a:rPr lang="pt-BR" sz="24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return r</a:t>
            </a:r>
            <a:endParaRPr lang="pt-BR" sz="2400" b="1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66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- Sequential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But </a:t>
                </a:r>
                <a:r>
                  <a:rPr lang="en-US" b="1" dirty="0"/>
                  <a:t>to handle larger operands</a:t>
                </a:r>
                <a:r>
                  <a:rPr lang="en-US" dirty="0"/>
                  <a:t>, we must consider the time required for each multiplication. 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</a:t>
                </a:r>
                <a:r>
                  <a:rPr lang="en-US" dirty="0"/>
                  <a:t>the size of operand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Therefore, the multiplication performed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b="1" dirty="0"/>
                  <a:t> time </a:t>
                </a:r>
                <a:r>
                  <a:rPr lang="en-US" dirty="0"/>
                  <a:t>round the loop concerns </a:t>
                </a:r>
                <a:r>
                  <a:rPr lang="en-US" b="1" dirty="0"/>
                  <a:t>an integer of size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:r>
                  <a:rPr lang="en-US" b="1" dirty="0"/>
                  <a:t>an integer whose size is between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𝒊𝒎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𝒊𝒎</m:t>
                    </m:r>
                  </m:oMath>
                </a14:m>
                <a:r>
                  <a:rPr lang="en-US" dirty="0"/>
                  <a:t>, which takes a time </a:t>
                </a:r>
                <a:r>
                  <a:rPr lang="en-US" dirty="0" smtClean="0"/>
                  <a:t>between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425388" y="3572436"/>
                <a:ext cx="8897470" cy="2680446"/>
              </a:xfrm>
              <a:prstGeom prst="roundRect">
                <a:avLst/>
              </a:prstGeom>
              <a:noFill/>
              <a:ln w="12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=5  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𝑠𝑜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200" i="1" dirty="0" smtClean="0">
                    <a:solidFill>
                      <a:srgbClr val="0066FF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=25 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and suppose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sz="2200" i="1" dirty="0" smtClean="0">
                  <a:solidFill>
                    <a:srgbClr val="0066FF"/>
                  </a:solidFill>
                </a:endParaRPr>
              </a:p>
              <a:p>
                <a:pPr algn="just">
                  <a:lnSpc>
                    <a:spcPct val="114000"/>
                  </a:lnSpc>
                </a:pPr>
                <a:r>
                  <a:rPr lang="en-US" sz="2200" dirty="0" smtClean="0">
                    <a:solidFill>
                      <a:schemeClr val="tx1"/>
                    </a:solidFill>
                  </a:rPr>
                  <a:t>The body of loop executes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200" i="1" baseline="3000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𝑡h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time as,</a:t>
                </a:r>
              </a:p>
              <a:p>
                <a:pPr lvl="2" algn="just">
                  <a:lnSpc>
                    <a:spcPct val="114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sz="2200" b="1" dirty="0" smtClean="0">
                  <a:solidFill>
                    <a:schemeClr val="tx1"/>
                  </a:solidFill>
                </a:endParaRPr>
              </a:p>
              <a:p>
                <a:pPr>
                  <a:lnSpc>
                    <a:spcPct val="114000"/>
                  </a:lnSpc>
                </a:pPr>
                <a:r>
                  <a:rPr lang="en-US" sz="2200" dirty="0" smtClean="0">
                    <a:solidFill>
                      <a:schemeClr val="tx1"/>
                    </a:solidFill>
                  </a:rPr>
                  <a:t>here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9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times multiplication is already done so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r>
                          <a:rPr lang="en-US" sz="2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sup>
                    </m:sSup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=1953125</m:t>
                    </m:r>
                  </m:oMath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algn="just">
                  <a:lnSpc>
                    <a:spcPct val="114000"/>
                  </a:lnSpc>
                </a:pPr>
                <a:r>
                  <a:rPr lang="en-US" sz="2200" dirty="0" smtClean="0">
                    <a:solidFill>
                      <a:schemeClr val="tx1"/>
                    </a:solidFill>
                  </a:rPr>
                  <a:t>The size of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in the 10</a:t>
                </a:r>
                <a:r>
                  <a:rPr lang="en-US" sz="2200" baseline="30000" dirty="0" smtClean="0">
                    <a:solidFill>
                      <a:schemeClr val="tx1"/>
                    </a:solidFill>
                  </a:rPr>
                  <a:t>th</a:t>
                </a:r>
                <a:r>
                  <a:rPr lang="en-US" sz="2200" dirty="0" smtClean="0">
                    <a:solidFill>
                      <a:schemeClr val="tx1"/>
                    </a:solidFill>
                  </a:rPr>
                  <a:t> iteration will be between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+1 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dirty="0" err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US" sz="2200" b="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i.e., between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𝒕𝒐</m:t>
                    </m:r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388" y="3572436"/>
                <a:ext cx="8897470" cy="268044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85565" y="2702859"/>
                <a:ext cx="5620870" cy="682490"/>
              </a:xfrm>
              <a:prstGeom prst="rect">
                <a:avLst/>
              </a:prstGeom>
              <a:solidFill>
                <a:srgbClr val="AD1457"/>
              </a:solidFill>
              <a:ln>
                <a:solidFill>
                  <a:srgbClr val="AD14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+ 1)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𝑖𝑚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565" y="2702859"/>
                <a:ext cx="5620870" cy="682490"/>
              </a:xfrm>
              <a:prstGeom prst="rect">
                <a:avLst/>
              </a:prstGeom>
              <a:blipFill>
                <a:blip r:embed="rId4"/>
                <a:stretch>
                  <a:fillRect b="-12281"/>
                </a:stretch>
              </a:blipFill>
              <a:ln>
                <a:solidFill>
                  <a:srgbClr val="AD145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457200" y="1721223"/>
            <a:ext cx="36576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ular Callout 7"/>
          <p:cNvSpPr/>
          <p:nvPr/>
        </p:nvSpPr>
        <p:spPr>
          <a:xfrm flipH="1">
            <a:off x="7530353" y="5768785"/>
            <a:ext cx="1008529" cy="376519"/>
          </a:xfrm>
          <a:prstGeom prst="wedgeRoundRectCallout">
            <a:avLst>
              <a:gd name="adj1" fmla="val -30701"/>
              <a:gd name="adj2" fmla="val -8315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AD1457"/>
                </a:solidFill>
              </a:rPr>
              <a:t>10-10+1</a:t>
            </a:r>
            <a:endParaRPr lang="en-US" b="1" dirty="0">
              <a:solidFill>
                <a:srgbClr val="AD1457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211238" y="5741894"/>
            <a:ext cx="510988" cy="457200"/>
            <a:chOff x="6629401" y="5715001"/>
            <a:chExt cx="510988" cy="457200"/>
          </a:xfrm>
        </p:grpSpPr>
        <p:sp>
          <p:nvSpPr>
            <p:cNvPr id="9" name="Oval Callout 8"/>
            <p:cNvSpPr/>
            <p:nvPr/>
          </p:nvSpPr>
          <p:spPr>
            <a:xfrm>
              <a:off x="6629401" y="5715001"/>
              <a:ext cx="457200" cy="457200"/>
            </a:xfrm>
            <a:prstGeom prst="wedgeEllipseCallout">
              <a:avLst>
                <a:gd name="adj1" fmla="val -4446"/>
                <a:gd name="adj2" fmla="val -70694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AD1457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56295" y="5782235"/>
              <a:ext cx="4840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AD1457"/>
                  </a:solidFill>
                </a:rPr>
                <a:t>10</a:t>
              </a:r>
              <a:endParaRPr lang="en-US" b="1" dirty="0">
                <a:solidFill>
                  <a:srgbClr val="AD1457"/>
                </a:solidFill>
              </a:endParaRP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6422312" y="4114800"/>
            <a:ext cx="77993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69194" y="4114800"/>
            <a:ext cx="77993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23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- Sequential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The total time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spent multiplying when computing an with </a:t>
                </a:r>
                <a:r>
                  <a:rPr lang="en-US" b="1" i="1" dirty="0" err="1"/>
                  <a:t>exposeq</a:t>
                </a:r>
                <a:r>
                  <a:rPr lang="en-US" dirty="0"/>
                  <a:t> is therefore,</a:t>
                </a:r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𝑖𝑚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𝑖𝑚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𝑖𝑚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1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dirty="0"/>
                  <a:t>If we use the </a:t>
                </a:r>
                <a:r>
                  <a:rPr lang="en-US" b="1" dirty="0"/>
                  <a:t>divide-and-conquer</a:t>
                </a:r>
                <a:r>
                  <a:rPr lang="en-US" dirty="0"/>
                  <a:t> multiplication algorithm,  </a:t>
                </a:r>
              </a:p>
              <a:p>
                <a:pPr marL="0" indent="0" algn="ctr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)∈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𝒍𝒈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baseline="30000" dirty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572000" y="5163671"/>
            <a:ext cx="2944906" cy="497541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3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– D &amp;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Suppose, we want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𝟏𝟎</m:t>
                        </m:r>
                      </m:sup>
                    </m:sSup>
                  </m:oMath>
                </a14:m>
                <a:endParaRPr lang="en-US" sz="2800" b="1" dirty="0"/>
              </a:p>
              <a:p>
                <a:r>
                  <a:rPr lang="en-US" dirty="0"/>
                  <a:t>We can write as,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10  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.(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 )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fr-FR" sz="28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sz="2800" i="1" baseline="30000" dirty="0">
                          <a:latin typeface="Cambria Math" panose="02040503050406030204" pitchFamily="18" charset="0"/>
                        </a:rPr>
                        <m:t>2   </m:t>
                      </m:r>
                    </m:oMath>
                  </m:oMathPara>
                </a14:m>
                <a:endParaRPr lang="fr-FR" sz="2800" baseline="30000" dirty="0"/>
              </a:p>
              <a:p>
                <a:r>
                  <a:rPr lang="en-US" dirty="0"/>
                  <a:t>In general, </a:t>
                </a: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p>
                                            <m:f>
                                              <m:fPr>
                                                <m:type m:val="lin"/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𝑒𝑣𝑒𝑛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Algorithm </a:t>
                </a:r>
                <a:r>
                  <a:rPr lang="en-US" dirty="0"/>
                  <a:t>using </a:t>
                </a:r>
                <a:r>
                  <a:rPr lang="en-US" b="1" dirty="0"/>
                  <a:t>Divide &amp; Conquer Approach: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/>
          <p:cNvSpPr txBox="1">
            <a:spLocks/>
          </p:cNvSpPr>
          <p:nvPr/>
        </p:nvSpPr>
        <p:spPr>
          <a:xfrm>
            <a:off x="1699259" y="4535624"/>
            <a:ext cx="7696200" cy="1997983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expoDC</a:t>
            </a:r>
            <a:r>
              <a:rPr lang="en-US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(a, n)</a:t>
            </a:r>
          </a:p>
          <a:p>
            <a:pPr marL="400050" lvl="1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if n = 1 then return a</a:t>
            </a:r>
          </a:p>
          <a:p>
            <a:pPr marL="400050" lvl="1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if n is even then return [</a:t>
            </a:r>
            <a:r>
              <a:rPr lang="en-US" sz="2400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expoDC</a:t>
            </a: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(a, n/2)]</a:t>
            </a:r>
            <a:r>
              <a:rPr lang="en-US" sz="2400" b="1" baseline="30000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marL="400050" lvl="1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return a * </a:t>
            </a:r>
            <a:r>
              <a:rPr lang="en-US" sz="2400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expoDC</a:t>
            </a: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(a, n - 1)</a:t>
            </a:r>
          </a:p>
        </p:txBody>
      </p:sp>
    </p:spTree>
    <p:extLst>
      <p:ext uri="{BB962C8B-B14F-4D97-AF65-F5344CB8AC3E}">
        <p14:creationId xmlns:p14="http://schemas.microsoft.com/office/powerpoint/2010/main" val="389965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– D &amp; C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1699259" y="4535240"/>
            <a:ext cx="7696200" cy="1997983"/>
          </a:xfrm>
          <a:prstGeom prst="rect">
            <a:avLst/>
          </a:prstGeom>
          <a:solidFill>
            <a:srgbClr val="424242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vert="horz" wrap="square" lIns="91440" tIns="45720" rIns="91440" bIns="45720" rtlCol="0">
            <a:sp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Tx/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b="1" dirty="0" err="1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expoDC</a:t>
            </a:r>
            <a:r>
              <a:rPr lang="en-US" b="1" dirty="0">
                <a:solidFill>
                  <a:schemeClr val="accent5"/>
                </a:solidFill>
                <a:latin typeface="Consolas" pitchFamily="49" charset="0"/>
                <a:cs typeface="Consolas" pitchFamily="49" charset="0"/>
              </a:rPr>
              <a:t>(a, n)</a:t>
            </a:r>
          </a:p>
          <a:p>
            <a:pPr marL="400050" lvl="1" indent="0">
              <a:buNone/>
            </a:pPr>
            <a:r>
              <a:rPr lang="en-US" sz="2400" b="1" dirty="0" smtClean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if </a:t>
            </a: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n = 1 then return a</a:t>
            </a:r>
          </a:p>
          <a:p>
            <a:pPr marL="400050" lvl="1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if n is even then return [</a:t>
            </a:r>
            <a:r>
              <a:rPr lang="en-US" sz="2400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expoDC</a:t>
            </a: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(a, n/2)]</a:t>
            </a:r>
            <a:r>
              <a:rPr lang="en-US" sz="2400" b="1" baseline="30000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marL="400050" lvl="1" indent="0">
              <a:buNone/>
            </a:pP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return a * </a:t>
            </a:r>
            <a:r>
              <a:rPr lang="en-US" sz="2400" b="1" dirty="0" err="1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expoDC</a:t>
            </a:r>
            <a:r>
              <a:rPr lang="en-US" sz="2400" b="1" dirty="0">
                <a:solidFill>
                  <a:srgbClr val="F9C5D7"/>
                </a:solidFill>
                <a:latin typeface="Consolas" pitchFamily="49" charset="0"/>
                <a:cs typeface="Consolas" pitchFamily="49" charset="0"/>
              </a:rPr>
              <a:t>(a, n - 1)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185955" y="783771"/>
                <a:ext cx="4480560" cy="1371600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2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+1  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𝑒𝑣𝑒𝑛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+1 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955" y="783771"/>
                <a:ext cx="4480560" cy="1371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35132" y="1136466"/>
            <a:ext cx="4754880" cy="919401"/>
          </a:xfrm>
          <a:prstGeom prst="wedgeRoundRectCallout">
            <a:avLst>
              <a:gd name="adj1" fmla="val 54274"/>
              <a:gd name="adj2" fmla="val -18486"/>
              <a:gd name="adj3" fmla="val 16667"/>
            </a:avLst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AD1457"/>
                </a:solidFill>
              </a:rPr>
              <a:t>Number </a:t>
            </a:r>
            <a:r>
              <a:rPr lang="en-US" sz="2400" dirty="0">
                <a:solidFill>
                  <a:srgbClr val="AD1457"/>
                </a:solidFill>
              </a:rPr>
              <a:t>of operations performed by the algorithm is given by,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422469" y="2320828"/>
                <a:ext cx="7315200" cy="1859285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200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f>
                                      <m:fPr>
                                        <m:type m:val="lin"/>
                                        <m:ctrlP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num>
                                      <m:den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2, </m:t>
                                        </m:r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f>
                                          <m:fPr>
                                            <m:type m:val="lin"/>
                                            <m:ctrlPr>
                                              <a:rPr lang="en-US" sz="22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22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num>
                                          <m:den>
                                            <m:r>
                                              <a:rPr lang="en-US" sz="22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den>
                                    </m:f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𝑒𝑣𝑒𝑛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d>
                                  <m:dPr>
                                    <m:ctrlP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d>
                                      <m:dPr>
                                        <m:ctrlP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2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sz="22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2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 smtClean="0">
                  <a:solidFill>
                    <a:srgbClr val="AD1457"/>
                  </a:solidFill>
                </a:endParaRPr>
              </a:p>
              <a:p>
                <a:pPr algn="ctr"/>
                <a:r>
                  <a:rPr lang="en-US" sz="2400" dirty="0" smtClean="0">
                    <a:solidFill>
                      <a:srgbClr val="002060"/>
                    </a:solidFill>
                  </a:rPr>
                  <a:t>Solving it gives,  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 ∈</m:t>
                    </m:r>
                    <m:r>
                      <a:rPr 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𝒍𝒈</m:t>
                        </m:r>
                        <m: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sSup>
                      <m:sSupPr>
                        <m:ctrlP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𝒍𝒈</m:t>
                        </m:r>
                        <m:r>
                          <a:rPr lang="en-US" sz="2400" b="1" i="1" dirty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2400" b="1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 dirty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4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469" y="2320828"/>
                <a:ext cx="7315200" cy="1859285"/>
              </a:xfrm>
              <a:prstGeom prst="rect">
                <a:avLst/>
              </a:prstGeom>
              <a:blipFill>
                <a:blip r:embed="rId3"/>
                <a:stretch>
                  <a:fillRect b="-3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83029" y="2908658"/>
            <a:ext cx="2969623" cy="919401"/>
          </a:xfrm>
          <a:prstGeom prst="wedgeRoundRectCallout">
            <a:avLst>
              <a:gd name="adj1" fmla="val 55667"/>
              <a:gd name="adj2" fmla="val -18486"/>
              <a:gd name="adj3" fmla="val 16667"/>
            </a:avLst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AD1457"/>
                </a:solidFill>
              </a:rPr>
              <a:t>Time taken by the algorithm is given by,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22423" y="3563054"/>
            <a:ext cx="3383280" cy="470263"/>
          </a:xfrm>
          <a:prstGeom prst="rect">
            <a:avLst/>
          </a:prstGeom>
          <a:noFill/>
          <a:ln w="28575">
            <a:solidFill>
              <a:srgbClr val="AD14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Exponentiation –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6009160"/>
                  </p:ext>
                </p:extLst>
              </p:nvPr>
            </p:nvGraphicFramePr>
            <p:xfrm>
              <a:off x="2360024" y="2192382"/>
              <a:ext cx="7471953" cy="24732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4843">
                      <a:extLst>
                        <a:ext uri="{9D8B030D-6E8A-4147-A177-3AD203B41FA5}">
                          <a16:colId xmlns:a16="http://schemas.microsoft.com/office/drawing/2014/main" val="198151158"/>
                        </a:ext>
                      </a:extLst>
                    </a:gridCol>
                    <a:gridCol w="2846459">
                      <a:extLst>
                        <a:ext uri="{9D8B030D-6E8A-4147-A177-3AD203B41FA5}">
                          <a16:colId xmlns:a16="http://schemas.microsoft.com/office/drawing/2014/main" val="1476974717"/>
                        </a:ext>
                      </a:extLst>
                    </a:gridCol>
                    <a:gridCol w="2490651">
                      <a:extLst>
                        <a:ext uri="{9D8B030D-6E8A-4147-A177-3AD203B41FA5}">
                          <a16:colId xmlns:a16="http://schemas.microsoft.com/office/drawing/2014/main" val="2898091040"/>
                        </a:ext>
                      </a:extLst>
                    </a:gridCol>
                  </a:tblGrid>
                  <a:tr h="588049">
                    <a:tc rowSpan="2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rgbClr val="AD1457"/>
                              </a:solidFill>
                            </a:rPr>
                            <a:t>Multiplication </a:t>
                          </a:r>
                          <a:endParaRPr lang="en-US" sz="28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1865751"/>
                      </a:ext>
                    </a:extLst>
                  </a:tr>
                  <a:tr h="58804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rgbClr val="002060"/>
                              </a:solidFill>
                            </a:rPr>
                            <a:t>Classic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rgbClr val="002060"/>
                              </a:solidFill>
                            </a:rPr>
                            <a:t>D&amp;C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035160"/>
                      </a:ext>
                    </a:extLst>
                  </a:tr>
                  <a:tr h="648569"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solidFill>
                                <a:srgbClr val="424242"/>
                              </a:solidFill>
                            </a:rPr>
                            <a:t>exposeq</a:t>
                          </a:r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42424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42424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𝒍𝒈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671728"/>
                      </a:ext>
                    </a:extLst>
                  </a:tr>
                  <a:tr h="648569"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solidFill>
                                <a:srgbClr val="424242"/>
                              </a:solidFill>
                            </a:rPr>
                            <a:t>expoDC</a:t>
                          </a:r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42424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42424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solidFill>
                                          <a:srgbClr val="42424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𝒎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𝒍𝒈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e>
                                      <m:sup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𝒍𝒈</m:t>
                                        </m:r>
                                        <m:r>
                                          <a:rPr lang="en-US" sz="2800" b="1" i="1" smtClean="0">
                                            <a:solidFill>
                                              <a:srgbClr val="42424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59502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66009160"/>
                  </p:ext>
                </p:extLst>
              </p:nvPr>
            </p:nvGraphicFramePr>
            <p:xfrm>
              <a:off x="2360024" y="2192382"/>
              <a:ext cx="7471953" cy="24732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34843">
                      <a:extLst>
                        <a:ext uri="{9D8B030D-6E8A-4147-A177-3AD203B41FA5}">
                          <a16:colId xmlns:a16="http://schemas.microsoft.com/office/drawing/2014/main" val="198151158"/>
                        </a:ext>
                      </a:extLst>
                    </a:gridCol>
                    <a:gridCol w="2846459">
                      <a:extLst>
                        <a:ext uri="{9D8B030D-6E8A-4147-A177-3AD203B41FA5}">
                          <a16:colId xmlns:a16="http://schemas.microsoft.com/office/drawing/2014/main" val="1476974717"/>
                        </a:ext>
                      </a:extLst>
                    </a:gridCol>
                    <a:gridCol w="2490651">
                      <a:extLst>
                        <a:ext uri="{9D8B030D-6E8A-4147-A177-3AD203B41FA5}">
                          <a16:colId xmlns:a16="http://schemas.microsoft.com/office/drawing/2014/main" val="2898091040"/>
                        </a:ext>
                      </a:extLst>
                    </a:gridCol>
                  </a:tblGrid>
                  <a:tr h="588049">
                    <a:tc rowSpan="2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rgbClr val="AD1457"/>
                              </a:solidFill>
                            </a:rPr>
                            <a:t>Multiplication </a:t>
                          </a:r>
                          <a:endParaRPr lang="en-US" sz="2800" dirty="0">
                            <a:solidFill>
                              <a:srgbClr val="AD1457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1865751"/>
                      </a:ext>
                    </a:extLst>
                  </a:tr>
                  <a:tr h="588049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rgbClr val="002060"/>
                              </a:solidFill>
                            </a:rPr>
                            <a:t>Classic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>
                              <a:solidFill>
                                <a:srgbClr val="002060"/>
                              </a:solidFill>
                            </a:rPr>
                            <a:t>D&amp;C</a:t>
                          </a:r>
                          <a:endParaRPr lang="en-US" sz="2800" dirty="0">
                            <a:solidFill>
                              <a:srgbClr val="00206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4035160"/>
                      </a:ext>
                    </a:extLst>
                  </a:tr>
                  <a:tr h="648569"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solidFill>
                                <a:srgbClr val="424242"/>
                              </a:solidFill>
                            </a:rPr>
                            <a:t>exposeq</a:t>
                          </a:r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5161" t="-192453" r="-88009" b="-10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92453" r="-489" b="-106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671728"/>
                      </a:ext>
                    </a:extLst>
                  </a:tr>
                  <a:tr h="648569">
                    <a:tc>
                      <a:txBody>
                        <a:bodyPr/>
                        <a:lstStyle/>
                        <a:p>
                          <a:r>
                            <a:rPr lang="en-US" sz="2800" dirty="0" err="1" smtClean="0">
                              <a:solidFill>
                                <a:srgbClr val="424242"/>
                              </a:solidFill>
                            </a:rPr>
                            <a:t>expoDC</a:t>
                          </a:r>
                          <a:endParaRPr lang="en-US" sz="2800" dirty="0">
                            <a:solidFill>
                              <a:srgbClr val="42424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5161" t="-289720" r="-88009" b="-56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289720" r="-489" b="-56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59502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8388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99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Method – Example 1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/>
                  <a:t>From above, we can write the general form as</a:t>
                </a:r>
                <a:r>
                  <a:rPr lang="en-US" dirty="0" smtClean="0"/>
                  <a:t>,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/>
                  <a:t>Suppose, if we take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then,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78915" y="1006683"/>
                <a:ext cx="521208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dirty="0">
                  <a:solidFill>
                    <a:srgbClr val="AD1457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1006683"/>
                <a:ext cx="5212080" cy="548640"/>
              </a:xfrm>
              <a:prstGeom prst="rect">
                <a:avLst/>
              </a:prstGeom>
              <a:blipFill rotWithShape="0">
                <a:blip r:embed="rId3"/>
                <a:stretch>
                  <a:fillRect l="-585" b="-88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>
            <a:endCxn id="6" idx="2"/>
          </p:cNvCxnSpPr>
          <p:nvPr/>
        </p:nvCxnSpPr>
        <p:spPr>
          <a:xfrm>
            <a:off x="7270376" y="1281003"/>
            <a:ext cx="517506" cy="1772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7787882" y="1054175"/>
            <a:ext cx="457200" cy="457200"/>
          </a:xfrm>
          <a:prstGeom prst="ellipse">
            <a:avLst/>
          </a:prstGeom>
          <a:noFill/>
          <a:ln w="127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AD1457"/>
                </a:solidFill>
              </a:rPr>
              <a:t>4</a:t>
            </a:r>
            <a:endParaRPr lang="en-US" sz="2400" dirty="0">
              <a:solidFill>
                <a:srgbClr val="AD145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078915" y="2287915"/>
                <a:ext cx="749808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 …+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i="1" dirty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2287915"/>
                <a:ext cx="7498080" cy="548640"/>
              </a:xfrm>
              <a:prstGeom prst="rect">
                <a:avLst/>
              </a:prstGeom>
              <a:blipFill rotWithShape="0">
                <a:blip r:embed="rId4"/>
                <a:stretch>
                  <a:fillRect l="-163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78915" y="3678331"/>
                <a:ext cx="749808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)+(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)+ …+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i="1" dirty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3678331"/>
                <a:ext cx="7498080" cy="548640"/>
              </a:xfrm>
              <a:prstGeom prst="rect">
                <a:avLst/>
              </a:prstGeom>
              <a:blipFill>
                <a:blip r:embed="rId5"/>
                <a:stretch>
                  <a:fillRect l="-325" b="-1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078915" y="4587488"/>
                <a:ext cx="4206240" cy="54864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+ …+</m:t>
                      </m:r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400" b="1" i="1" dirty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4587488"/>
                <a:ext cx="4206240" cy="54864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078915" y="5496645"/>
                <a:ext cx="4206240" cy="82296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2400" b="1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1" i="1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sz="2400" b="1" i="1" dirty="0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p>
                              <m:r>
                                <a:rPr lang="en-US" sz="2400" b="1" i="1" dirty="0">
                                  <a:solidFill>
                                    <a:srgbClr val="AD1457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b="1" i="1" dirty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5" y="5496645"/>
                <a:ext cx="4206240" cy="82296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070846" y="5486400"/>
            <a:ext cx="4206240" cy="82296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05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Method – Example </a:t>
            </a:r>
            <a:r>
              <a:rPr lang="en-US" dirty="0" smtClean="0"/>
              <a:t>2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l">
                  <a:buNone/>
                </a:pPr>
                <a:endParaRPr lang="en-US" dirty="0" smtClean="0"/>
              </a:p>
              <a:p>
                <a:pPr algn="l"/>
                <a:r>
                  <a:rPr lang="en-US" dirty="0" smtClean="0"/>
                  <a:t>Rewrite the equation, </a:t>
                </a: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AD1457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>
                  <a:solidFill>
                    <a:srgbClr val="AD1457"/>
                  </a:solidFill>
                </a:endParaRPr>
              </a:p>
              <a:p>
                <a:r>
                  <a:rPr lang="en-US" dirty="0"/>
                  <a:t>Now,  replace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b="1" i="1" dirty="0" smtClean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b="1" dirty="0">
                  <a:solidFill>
                    <a:srgbClr val="AD1457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−2)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Substitute the values of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b="1" i="1" dirty="0">
                        <a:solidFill>
                          <a:srgbClr val="AD1457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b="1" dirty="0">
                  <a:solidFill>
                    <a:srgbClr val="AD1457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In general,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Suppose if we take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𝑛𝑐</m:t>
                      </m:r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𝑛𝑐</m:t>
                      </m:r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i="1" dirty="0" smtClean="0">
                  <a:solidFill>
                    <a:srgbClr val="AD1457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𝑛𝑐</m:t>
                      </m:r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b="1" i="1" smtClean="0">
                          <a:solidFill>
                            <a:srgbClr val="AD1457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AD1457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0" y="863444"/>
                <a:ext cx="11929641" cy="5590565"/>
              </a:xfrm>
              <a:blipFill>
                <a:blip r:embed="rId2"/>
                <a:stretch>
                  <a:fillRect l="-716" b="-6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609600" y="1931126"/>
            <a:ext cx="109728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641886" y="3349295"/>
            <a:ext cx="100584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486579" y="3673590"/>
            <a:ext cx="100584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445943" y="2574826"/>
            <a:ext cx="100584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12742" y="2977947"/>
                <a:ext cx="4114800" cy="43088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742" y="2977947"/>
                <a:ext cx="4114800" cy="430887"/>
              </a:xfrm>
              <a:prstGeom prst="rect">
                <a:avLst/>
              </a:prstGeom>
              <a:blipFill>
                <a:blip r:embed="rId3"/>
                <a:stretch>
                  <a:fillRect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8143797" y="3376573"/>
            <a:ext cx="100584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410635" y="6010835"/>
            <a:ext cx="3321424" cy="349624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7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 </a:t>
            </a:r>
            <a:r>
              <a:rPr lang="en-US" dirty="0" smtClean="0"/>
              <a:t>Method Exercises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Solve the following </a:t>
                </a:r>
                <a:r>
                  <a:rPr lang="en-US" dirty="0" smtClean="0"/>
                  <a:t>recurrences </a:t>
                </a:r>
                <a:r>
                  <a:rPr lang="en-US" dirty="0"/>
                  <a:t>using substitution method</a:t>
                </a:r>
                <a:r>
                  <a:rPr lang="en-US" dirty="0" smtClean="0"/>
                  <a:t>.</a:t>
                </a:r>
              </a:p>
              <a:p>
                <a:pPr marL="1001712" lvl="1" indent="-457200">
                  <a:buFont typeface="+mj-lt"/>
                  <a:buAutoNum type="arabicPeriod"/>
                </a:pPr>
                <a:endParaRPr lang="en-US" sz="2400" i="0" dirty="0" smtClean="0">
                  <a:latin typeface="Cambria Math" panose="02040503050406030204" pitchFamily="18" charset="0"/>
                </a:endParaRPr>
              </a:p>
              <a:p>
                <a:pPr marL="1001712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latin typeface="Cambria Math" panose="02040503050406030204" pitchFamily="18" charset="0"/>
                      </a:rPr>
                      <m:t>T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4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1          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=0 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or</m:t>
                            </m:r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 1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sz="24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 +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−1 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o</m:t>
                            </m:r>
                            <m:r>
                              <a:rPr lang="en-US" sz="2400" i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sz="2400" i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 smtClean="0"/>
              </a:p>
              <a:p>
                <a:pPr marL="1001712" lvl="1" indent="-457200">
                  <a:buFont typeface="+mj-lt"/>
                  <a:buAutoNum type="arabicPeriod"/>
                </a:pPr>
                <a:endParaRPr lang="en-US" sz="2400" i="0" dirty="0" smtClean="0">
                  <a:latin typeface="Cambria Math" panose="02040503050406030204" pitchFamily="18" charset="0"/>
                </a:endParaRPr>
              </a:p>
              <a:p>
                <a:pPr marL="1001712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−1) +1</m:t>
                    </m:r>
                  </m:oMath>
                </a14:m>
                <a:r>
                  <a:rPr lang="en-US" sz="2400" dirty="0"/>
                  <a:t> and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i="0" dirty="0" smtClean="0">
                        <a:latin typeface="Cambria Math" panose="02040503050406030204" pitchFamily="18" charset="0"/>
                      </a:rPr>
                      <m:t> (1)= </m:t>
                    </m:r>
                    <m:r>
                      <m:rPr>
                        <m:sty m:val="p"/>
                      </m:rPr>
                      <a:rPr lang="el-GR" sz="2400" i="0" dirty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l-GR" sz="2400" i="0" dirty="0">
                        <a:latin typeface="Cambria Math" panose="02040503050406030204" pitchFamily="18" charset="0"/>
                      </a:rPr>
                      <m:t> (1). 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73" y="3725288"/>
            <a:ext cx="5166948" cy="237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7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4554</TotalTime>
  <Words>4217</Words>
  <Application>Microsoft Office PowerPoint</Application>
  <PresentationFormat>Widescreen</PresentationFormat>
  <Paragraphs>1199</Paragraphs>
  <Slides>67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3" baseType="lpstr">
      <vt:lpstr>Calibri</vt:lpstr>
      <vt:lpstr>Consolas</vt:lpstr>
      <vt:lpstr>Roboto Condensed Light</vt:lpstr>
      <vt:lpstr>Wingdings 3</vt:lpstr>
      <vt:lpstr>Open Sans Semibold</vt:lpstr>
      <vt:lpstr>Roboto Condensed</vt:lpstr>
      <vt:lpstr>Wingdings</vt:lpstr>
      <vt:lpstr>Symbol</vt:lpstr>
      <vt:lpstr>Times New Roman</vt:lpstr>
      <vt:lpstr>Cambria Math</vt:lpstr>
      <vt:lpstr>Segoe UI Black</vt:lpstr>
      <vt:lpstr>Wingdings 2</vt:lpstr>
      <vt:lpstr>Open Sans</vt:lpstr>
      <vt:lpstr>Arial</vt:lpstr>
      <vt:lpstr>Office Theme</vt:lpstr>
      <vt:lpstr>Equation</vt:lpstr>
      <vt:lpstr>Unit-2:  Divide and Conquer Algorithms</vt:lpstr>
      <vt:lpstr>PowerPoint Presentation</vt:lpstr>
      <vt:lpstr>Recurrence Equation</vt:lpstr>
      <vt:lpstr>Introduction </vt:lpstr>
      <vt:lpstr>Methods to Solve Recurrence</vt:lpstr>
      <vt:lpstr>Substitution Method – Example 1 </vt:lpstr>
      <vt:lpstr>Substitution Method – Example 1 </vt:lpstr>
      <vt:lpstr>Substitution Method – Example 2 </vt:lpstr>
      <vt:lpstr>Substitution Method Exercises</vt:lpstr>
      <vt:lpstr>Master Theorem </vt:lpstr>
      <vt:lpstr>Master Theorem – Example 1</vt:lpstr>
      <vt:lpstr>Master Theorem – Example 2</vt:lpstr>
      <vt:lpstr>Master Theorem – Example 3</vt:lpstr>
      <vt:lpstr>Master Theorem Exercises</vt:lpstr>
      <vt:lpstr>Recurrence Tree Method</vt:lpstr>
      <vt:lpstr>PowerPoint Presentation</vt:lpstr>
      <vt:lpstr>Binary Tree Analysis</vt:lpstr>
      <vt:lpstr>PowerPoint Presentation</vt:lpstr>
      <vt:lpstr>PowerPoint Presentation</vt:lpstr>
      <vt:lpstr>Recurrence Tree Method - Exercises</vt:lpstr>
      <vt:lpstr>Recurrence Tree Method - Exercises</vt:lpstr>
      <vt:lpstr>Recurrence Tree Method - Exercises</vt:lpstr>
      <vt:lpstr>Recurrence Tree Method - Exercises</vt:lpstr>
      <vt:lpstr>Recurrence Tree Method - Exercises</vt:lpstr>
      <vt:lpstr>Divide &amp; Conquer (D&amp;C) Technique</vt:lpstr>
      <vt:lpstr>Introduction </vt:lpstr>
      <vt:lpstr>D&amp;C Running Time Analysis</vt:lpstr>
      <vt:lpstr>Binary Search</vt:lpstr>
      <vt:lpstr>Introduction </vt:lpstr>
      <vt:lpstr>Binary Search Example</vt:lpstr>
      <vt:lpstr>Binary Search Example</vt:lpstr>
      <vt:lpstr>Binary Search Example</vt:lpstr>
      <vt:lpstr>Binary Search Example</vt:lpstr>
      <vt:lpstr>Binary Search – Iterative Algorithm</vt:lpstr>
      <vt:lpstr>Binary Search – Recursive Algorithm</vt:lpstr>
      <vt:lpstr>Binary Search - Analysis</vt:lpstr>
      <vt:lpstr>Binary Search – Examples</vt:lpstr>
      <vt:lpstr>Multiplying Large Integers</vt:lpstr>
      <vt:lpstr>Multiplying Large Integers – Introduction </vt:lpstr>
      <vt:lpstr>Multiplying Large Integers – Example 1 </vt:lpstr>
      <vt:lpstr>Multiplying Large Integers – Example 1 </vt:lpstr>
      <vt:lpstr>Multiplying Large Integers – Analysis </vt:lpstr>
      <vt:lpstr>Multiplying Large Integers – Example 2</vt:lpstr>
      <vt:lpstr>Merge Sort</vt:lpstr>
      <vt:lpstr>Introduction </vt:lpstr>
      <vt:lpstr>Merge Sort – Example </vt:lpstr>
      <vt:lpstr>Merge Sort – Example </vt:lpstr>
      <vt:lpstr>Merge Sort – Algorithm</vt:lpstr>
      <vt:lpstr>Merge Sort - Analysis</vt:lpstr>
      <vt:lpstr>Quick Sort</vt:lpstr>
      <vt:lpstr>Introduction </vt:lpstr>
      <vt:lpstr>Quick Sort - Example</vt:lpstr>
      <vt:lpstr>Quick Sort - Example</vt:lpstr>
      <vt:lpstr>Quick Sort - Example</vt:lpstr>
      <vt:lpstr>Quick Sort - Example</vt:lpstr>
      <vt:lpstr>Quick Sort - Algorithm</vt:lpstr>
      <vt:lpstr>Quick Sort Algorithm – Analysis </vt:lpstr>
      <vt:lpstr>Quick Sort Algorithm – Analysis </vt:lpstr>
      <vt:lpstr>Quick Sort - Examples</vt:lpstr>
      <vt:lpstr>Exponentiation </vt:lpstr>
      <vt:lpstr>Exponentiation - Sequential </vt:lpstr>
      <vt:lpstr>Exponentiation - Sequential </vt:lpstr>
      <vt:lpstr>Exponentiation - Sequential </vt:lpstr>
      <vt:lpstr>Exponentiation – D &amp; C</vt:lpstr>
      <vt:lpstr>Exponentiation – D &amp; C</vt:lpstr>
      <vt:lpstr>Exponentiation – 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Rupesh</cp:lastModifiedBy>
  <cp:revision>581</cp:revision>
  <dcterms:created xsi:type="dcterms:W3CDTF">2020-05-01T05:09:15Z</dcterms:created>
  <dcterms:modified xsi:type="dcterms:W3CDTF">2023-01-18T02:53:59Z</dcterms:modified>
</cp:coreProperties>
</file>